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547" r:id="rId3"/>
    <p:sldId id="380" r:id="rId4"/>
    <p:sldId id="470" r:id="rId5"/>
    <p:sldId id="260" r:id="rId6"/>
    <p:sldId id="393" r:id="rId7"/>
    <p:sldId id="258" r:id="rId8"/>
    <p:sldId id="548" r:id="rId9"/>
    <p:sldId id="567" r:id="rId10"/>
    <p:sldId id="568" r:id="rId11"/>
    <p:sldId id="584" r:id="rId12"/>
    <p:sldId id="578" r:id="rId13"/>
    <p:sldId id="571" r:id="rId14"/>
    <p:sldId id="550" r:id="rId15"/>
    <p:sldId id="582" r:id="rId16"/>
    <p:sldId id="552" r:id="rId17"/>
    <p:sldId id="551" r:id="rId18"/>
    <p:sldId id="553" r:id="rId19"/>
    <p:sldId id="586" r:id="rId20"/>
    <p:sldId id="574" r:id="rId21"/>
    <p:sldId id="581" r:id="rId22"/>
    <p:sldId id="528" r:id="rId23"/>
    <p:sldId id="299" r:id="rId24"/>
    <p:sldId id="570" r:id="rId25"/>
    <p:sldId id="580" r:id="rId26"/>
    <p:sldId id="556" r:id="rId27"/>
    <p:sldId id="588" r:id="rId28"/>
    <p:sldId id="575" r:id="rId29"/>
    <p:sldId id="573" r:id="rId30"/>
    <p:sldId id="569" r:id="rId31"/>
    <p:sldId id="577" r:id="rId32"/>
    <p:sldId id="589" r:id="rId33"/>
    <p:sldId id="501" r:id="rId34"/>
    <p:sldId id="591" r:id="rId35"/>
    <p:sldId id="259" r:id="rId36"/>
    <p:sldId id="302" r:id="rId37"/>
    <p:sldId id="293" r:id="rId38"/>
    <p:sldId id="263" r:id="rId39"/>
    <p:sldId id="291" r:id="rId40"/>
    <p:sldId id="563" r:id="rId41"/>
    <p:sldId id="510" r:id="rId4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CF9"/>
    <a:srgbClr val="C1A35B"/>
    <a:srgbClr val="A5A58E"/>
    <a:srgbClr val="7D2B2B"/>
    <a:srgbClr val="3572A3"/>
    <a:srgbClr val="190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89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91B9C0-4D4C-47C8-AF50-E88037BDB5D5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D931543-8CE4-44F5-A646-5BFDCE5FEE5A}">
      <dgm:prSet phldrT="[Tekst]"/>
      <dgm:spPr/>
      <dgm:t>
        <a:bodyPr/>
        <a:lstStyle/>
        <a:p>
          <a:r>
            <a:rPr lang="en-GB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rPr>
            <a:t>Carolyn Ho</a:t>
          </a:r>
        </a:p>
      </dgm:t>
    </dgm:pt>
    <dgm:pt modelId="{EE096B46-7760-4FF6-BCAF-19EF2CC6CC8D}" type="parTrans" cxnId="{E08B5665-6254-427E-85B0-2C03E3333B14}">
      <dgm:prSet/>
      <dgm:spPr/>
      <dgm:t>
        <a:bodyPr/>
        <a:lstStyle/>
        <a:p>
          <a:endParaRPr lang="en-GB"/>
        </a:p>
      </dgm:t>
    </dgm:pt>
    <dgm:pt modelId="{9DF61350-8B5E-437D-9490-0336C817EB96}" type="sibTrans" cxnId="{E08B5665-6254-427E-85B0-2C03E3333B14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Carolyn Yung Ho, MD - Brigham and Women's Hospital">
            <a:extLst>
              <a:ext uri="{FF2B5EF4-FFF2-40B4-BE49-F238E27FC236}">
                <a16:creationId xmlns:a16="http://schemas.microsoft.com/office/drawing/2014/main" id="{487F7DC1-FFCB-4708-893F-A743CA3CE365}"/>
              </a:ext>
            </a:extLst>
          </dgm14:cNvPr>
        </a:ext>
      </dgm:extLst>
    </dgm:pt>
    <dgm:pt modelId="{0FE4F037-D71C-48C2-B940-8A03BE93883D}" type="pres">
      <dgm:prSet presAssocID="{6191B9C0-4D4C-47C8-AF50-E88037BDB5D5}" presName="Name0" presStyleCnt="0">
        <dgm:presLayoutVars>
          <dgm:chMax val="7"/>
          <dgm:chPref val="7"/>
          <dgm:dir/>
        </dgm:presLayoutVars>
      </dgm:prSet>
      <dgm:spPr/>
    </dgm:pt>
    <dgm:pt modelId="{69D768B0-4048-4262-9550-67EFB8333D49}" type="pres">
      <dgm:prSet presAssocID="{6191B9C0-4D4C-47C8-AF50-E88037BDB5D5}" presName="Name1" presStyleCnt="0"/>
      <dgm:spPr/>
    </dgm:pt>
    <dgm:pt modelId="{238FEBB1-89C2-4878-90B7-8690DDD2A6D5}" type="pres">
      <dgm:prSet presAssocID="{9DF61350-8B5E-437D-9490-0336C817EB96}" presName="picture_1" presStyleCnt="0"/>
      <dgm:spPr/>
    </dgm:pt>
    <dgm:pt modelId="{1B6CB2B7-B02B-4436-9D9F-38EBEBCFCDFB}" type="pres">
      <dgm:prSet presAssocID="{9DF61350-8B5E-437D-9490-0336C817EB96}" presName="pictureRepeatNode" presStyleLbl="alignImgPlace1" presStyleIdx="0" presStyleCnt="1" custScaleX="118206" custScaleY="119737"/>
      <dgm:spPr/>
    </dgm:pt>
    <dgm:pt modelId="{117DE5E6-4E55-4B27-B5BB-207F3E1710D8}" type="pres">
      <dgm:prSet presAssocID="{4D931543-8CE4-44F5-A646-5BFDCE5FEE5A}" presName="text_1" presStyleLbl="node1" presStyleIdx="0" presStyleCnt="0" custLinFactY="93637" custLinFactNeighborX="4694" custLinFactNeighborY="100000">
        <dgm:presLayoutVars>
          <dgm:bulletEnabled val="1"/>
        </dgm:presLayoutVars>
      </dgm:prSet>
      <dgm:spPr/>
    </dgm:pt>
  </dgm:ptLst>
  <dgm:cxnLst>
    <dgm:cxn modelId="{E08B5665-6254-427E-85B0-2C03E3333B14}" srcId="{6191B9C0-4D4C-47C8-AF50-E88037BDB5D5}" destId="{4D931543-8CE4-44F5-A646-5BFDCE5FEE5A}" srcOrd="0" destOrd="0" parTransId="{EE096B46-7760-4FF6-BCAF-19EF2CC6CC8D}" sibTransId="{9DF61350-8B5E-437D-9490-0336C817EB96}"/>
    <dgm:cxn modelId="{C7A3AB79-574C-46F0-B6FC-076B3611FC97}" type="presOf" srcId="{6191B9C0-4D4C-47C8-AF50-E88037BDB5D5}" destId="{0FE4F037-D71C-48C2-B940-8A03BE93883D}" srcOrd="0" destOrd="0" presId="urn:microsoft.com/office/officeart/2008/layout/CircularPictureCallout"/>
    <dgm:cxn modelId="{B69DD77C-82F9-4E60-9CD8-AED7B579C8D8}" type="presOf" srcId="{9DF61350-8B5E-437D-9490-0336C817EB96}" destId="{1B6CB2B7-B02B-4436-9D9F-38EBEBCFCDFB}" srcOrd="0" destOrd="0" presId="urn:microsoft.com/office/officeart/2008/layout/CircularPictureCallout"/>
    <dgm:cxn modelId="{84C0B8DA-49C6-4862-87CE-84117AFB7418}" type="presOf" srcId="{4D931543-8CE4-44F5-A646-5BFDCE5FEE5A}" destId="{117DE5E6-4E55-4B27-B5BB-207F3E1710D8}" srcOrd="0" destOrd="0" presId="urn:microsoft.com/office/officeart/2008/layout/CircularPictureCallout"/>
    <dgm:cxn modelId="{68ABB595-B49D-4854-B388-A17A5EE41860}" type="presParOf" srcId="{0FE4F037-D71C-48C2-B940-8A03BE93883D}" destId="{69D768B0-4048-4262-9550-67EFB8333D49}" srcOrd="0" destOrd="0" presId="urn:microsoft.com/office/officeart/2008/layout/CircularPictureCallout"/>
    <dgm:cxn modelId="{6D21AF5A-2247-47DD-8DEA-838B95E40935}" type="presParOf" srcId="{69D768B0-4048-4262-9550-67EFB8333D49}" destId="{238FEBB1-89C2-4878-90B7-8690DDD2A6D5}" srcOrd="0" destOrd="0" presId="urn:microsoft.com/office/officeart/2008/layout/CircularPictureCallout"/>
    <dgm:cxn modelId="{BD4FDA99-F290-4E22-B8B8-B53B4F4A8D9E}" type="presParOf" srcId="{238FEBB1-89C2-4878-90B7-8690DDD2A6D5}" destId="{1B6CB2B7-B02B-4436-9D9F-38EBEBCFCDFB}" srcOrd="0" destOrd="0" presId="urn:microsoft.com/office/officeart/2008/layout/CircularPictureCallout"/>
    <dgm:cxn modelId="{BFE5A796-C91F-4654-BF84-DEC83733F5AC}" type="presParOf" srcId="{69D768B0-4048-4262-9550-67EFB8333D49}" destId="{117DE5E6-4E55-4B27-B5BB-207F3E1710D8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CB2B7-B02B-4436-9D9F-38EBEBCFCDFB}">
      <dsp:nvSpPr>
        <dsp:cNvPr id="0" name=""/>
        <dsp:cNvSpPr/>
      </dsp:nvSpPr>
      <dsp:spPr>
        <a:xfrm>
          <a:off x="655830" y="646269"/>
          <a:ext cx="1895570" cy="19201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DE5E6-4E55-4B27-B5BB-207F3E1710D8}">
      <dsp:nvSpPr>
        <dsp:cNvPr id="0" name=""/>
        <dsp:cNvSpPr/>
      </dsp:nvSpPr>
      <dsp:spPr>
        <a:xfrm>
          <a:off x="1138634" y="2680756"/>
          <a:ext cx="1026314" cy="5291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rPr>
            <a:t>Carolyn Ho</a:t>
          </a:r>
        </a:p>
      </dsp:txBody>
      <dsp:txXfrm>
        <a:off x="1138634" y="2680756"/>
        <a:ext cx="1026314" cy="529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CC805-056E-E746-B61A-D166380383B0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FD83C-D049-5742-9909-F1EED4F5B38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039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7A8CE-F45B-5FF1-02F8-D980B7B61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6CD6EFB-DC05-1D3F-B8B5-3769CC82A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2FF71AC-7BB1-493D-66BB-9C6F6B84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7B9001C-E2C5-0596-8004-54E2DAB10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FE42DD-F473-D9B4-230C-EEFB6154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576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B39CC-B48A-9594-5127-5C8E9D1D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C3480DA-E642-C587-92D3-529064565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F98B55D-ABCF-ECB4-8AE4-B9C3E629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954F009-C281-13C0-CA16-F58B4E95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3DB1EDF-EDD4-D3BD-6F9F-9B185050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89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184AF328-6585-F21E-B5F0-6048575D1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91BA19C-9FF7-A8A4-4EA1-14CBFC685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E38E296-B670-A99C-28FC-F32B748D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F32B769-51F5-730A-F940-5428D731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FDEF076-DF91-1AD3-D9BF-66732A8D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94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A048D-F8D9-CABB-BFC2-1DF33A9E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C1589C1-CDA2-4BE1-2227-8CD3FB0D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2DDD4AA-1315-F6FF-E68F-51441CF10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0157641-C5DE-281B-443C-27843B55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5E2EA39-467F-2C1C-B3EA-4C6FAA43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557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74678C-E146-06CE-C14F-7E342959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5CD3486-7913-B956-A473-AFE4C8B59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5352FB-659F-2C6C-EE6F-59ED1BAF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D8DA7AD-A45F-FBE8-051A-4D4DD828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3EE7777-020D-862A-08F6-592F61F1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693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57E25-4E73-5E57-B561-8FC43FE5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64522D-904C-B0E8-6B3F-D1E23FCCC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14881F9-B0E8-8CFA-699B-B0914A7C9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85AB3CC-7E7A-F2C7-6ADA-E4756DD9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2DDEC22-13DB-23FB-749A-0CC03F69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635FE94-1B75-4B02-EE80-306716A8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2370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341E5-5A73-FC9F-CF7D-D0156089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46C83A6-5FDD-6BCD-244C-2B8C8CB85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B6B4462-C9F6-3010-E1DB-FA02CB5BD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7048292-F372-48FE-217B-8BBADA2B1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FBD9D55C-3489-839B-D6F3-4D698B77A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C953F182-D01D-BFC6-82EB-028B1CF3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37376A68-7762-8610-2BA7-FFB5FE60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09BE819D-A029-6085-144F-B7BF201B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702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3F005C-D331-8AD8-A8C5-C2B1195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9EA40CF-8CF3-BBB5-C3CD-6C0BF547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30C1C9D-2433-CEEB-812D-1BF114C0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15494EB8-4F85-D9CF-4B8C-D3A40EA6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097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2543DE4E-3B9E-598F-1D8A-8EDD3B805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08DA5B1-7C1D-1753-A21C-EC255AE4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9EFF40FD-7301-7C05-4149-757DFD78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435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25929-71EC-46C5-1F44-872285B1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6617666-2D12-ADFA-41A0-8E9C6FEDD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B329D8A-AE03-45CF-AC7E-FAC0B7FD9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BB4C4A0-132F-B62D-C811-D80CDDC0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50A4736-F6E1-C76B-6F5B-E5191097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4568939-83BD-6EC5-C027-9244B0F9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32131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65C091-869D-894D-E482-3E1B00E5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69575945-4114-AB18-CD68-0221D3B66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AE7EEC37-BCA8-CCF2-38DC-33BD815C9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38570A5-C0A5-DE1C-F2D7-61973D5B0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FFAB4AB-5A07-F536-2B70-D6853188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48C718C-1FC7-6ED2-3B92-B6D8B45A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315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D79075B4-E3DA-70AC-4319-CDD35D7B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1EF804F-94AB-30B6-3E96-24FE9FA89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86E601A-B13D-A8DB-229B-18CEE32EF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9A7B6-48B4-154E-998B-6B325AC3163F}" type="datetimeFigureOut">
              <a:rPr lang="da-DK" smtClean="0"/>
              <a:t>16.05.2023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FC4D51F-1B51-5684-A66E-8FD68C2AD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432DE92-6DA0-4011-AF46-6E8C980F6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95C62-06EB-4740-9DA9-1B36DF45E51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2898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2.svg"/><Relationship Id="rId5" Type="http://schemas.openxmlformats.org/officeDocument/2006/relationships/image" Target="../media/image41.svg"/><Relationship Id="rId10" Type="http://schemas.openxmlformats.org/officeDocument/2006/relationships/image" Target="../media/image11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11D9CC9-F561-4756-ACDC-64AC3817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1</a:t>
            </a:fld>
            <a:endParaRPr lang="en-GB"/>
          </a:p>
        </p:txBody>
      </p:sp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7E23119B-9DB2-73C4-3749-06D39C591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642435"/>
              </p:ext>
            </p:extLst>
          </p:nvPr>
        </p:nvGraphicFramePr>
        <p:xfrm>
          <a:off x="209006" y="1360648"/>
          <a:ext cx="11773988" cy="181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3988">
                  <a:extLst>
                    <a:ext uri="{9D8B030D-6E8A-4147-A177-3AD203B41FA5}">
                      <a16:colId xmlns:a16="http://schemas.microsoft.com/office/drawing/2014/main" val="2218495809"/>
                    </a:ext>
                  </a:extLst>
                </a:gridCol>
              </a:tblGrid>
              <a:tr h="1816768">
                <a:tc>
                  <a:txBody>
                    <a:bodyPr/>
                    <a:lstStyle/>
                    <a:p>
                      <a:pPr marR="18034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3600" b="1" spc="7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Hypertrophic Cardiomyopathy in Sarcomere Variant Carriers and Non-Carriers</a:t>
                      </a:r>
                      <a:endParaRPr lang="da-DK" sz="3600" b="1" spc="70" dirty="0">
                        <a:solidFill>
                          <a:srgbClr val="C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R="18034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400" spc="7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Comparing the clinical course of disease</a:t>
                      </a:r>
                      <a:endParaRPr lang="da-DK" sz="3600" b="1" spc="7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14935" marR="114935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031425"/>
                  </a:ext>
                </a:extLst>
              </a:tr>
            </a:tbl>
          </a:graphicData>
        </a:graphic>
      </p:graphicFrame>
      <p:sp>
        <p:nvSpPr>
          <p:cNvPr id="13" name="Tekstfelt 12">
            <a:extLst>
              <a:ext uri="{FF2B5EF4-FFF2-40B4-BE49-F238E27FC236}">
                <a16:creationId xmlns:a16="http://schemas.microsoft.com/office/drawing/2014/main" id="{5B128C85-C6C3-CB51-1DBA-8478CE445A7E}"/>
              </a:ext>
            </a:extLst>
          </p:cNvPr>
          <p:cNvSpPr txBox="1"/>
          <p:nvPr/>
        </p:nvSpPr>
        <p:spPr>
          <a:xfrm>
            <a:off x="4429478" y="3619915"/>
            <a:ext cx="333304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000" b="1" dirty="0"/>
              <a:t>Christoffer Rasmus Vissing</a:t>
            </a:r>
          </a:p>
          <a:p>
            <a:pPr algn="ctr"/>
            <a:endParaRPr lang="da-DK" sz="2000" b="1" dirty="0"/>
          </a:p>
          <a:p>
            <a:pPr algn="ctr"/>
            <a:r>
              <a:rPr lang="da-DK" sz="2000" dirty="0" err="1"/>
              <a:t>SHaRe</a:t>
            </a:r>
            <a:r>
              <a:rPr lang="da-DK" sz="2000" dirty="0"/>
              <a:t> </a:t>
            </a:r>
            <a:r>
              <a:rPr lang="da-DK" sz="2000" dirty="0" err="1"/>
              <a:t>investigator</a:t>
            </a:r>
            <a:r>
              <a:rPr lang="da-DK" sz="2000" dirty="0"/>
              <a:t> meeting</a:t>
            </a:r>
          </a:p>
          <a:p>
            <a:pPr algn="ctr"/>
            <a:r>
              <a:rPr lang="da-DK" sz="2000" dirty="0"/>
              <a:t>16 May 2023</a:t>
            </a:r>
          </a:p>
          <a:p>
            <a:pPr algn="ctr"/>
            <a:endParaRPr lang="da-DK" dirty="0"/>
          </a:p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381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9">
            <a:extLst>
              <a:ext uri="{FF2B5EF4-FFF2-40B4-BE49-F238E27FC236}">
                <a16:creationId xmlns:a16="http://schemas.microsoft.com/office/drawing/2014/main" id="{BCA538BF-5A58-4277-A191-8C955E018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639" y="1153658"/>
            <a:ext cx="1347315" cy="134731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16A1245-5DD1-7D16-FB07-354F5F02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907" y="116632"/>
            <a:ext cx="10137524" cy="8280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a-DK" b="1" dirty="0" err="1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Cardiac</a:t>
            </a:r>
            <a:r>
              <a:rPr lang="da-DK" b="1" dirty="0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 </a:t>
            </a:r>
            <a:r>
              <a:rPr lang="da-DK" b="1" dirty="0" err="1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function</a:t>
            </a:r>
            <a:r>
              <a:rPr lang="da-DK" b="1" dirty="0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 and </a:t>
            </a:r>
            <a:r>
              <a:rPr lang="da-DK" b="1" dirty="0" err="1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remodelling</a:t>
            </a:r>
            <a:endParaRPr lang="da-DK" b="1" dirty="0">
              <a:solidFill>
                <a:schemeClr val="accent1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D786EC35-CB75-CBC1-7879-8CC00F13A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395740"/>
            <a:ext cx="7772400" cy="4066519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69D84842-AA26-517D-4B76-E1FF5072F51E}"/>
              </a:ext>
            </a:extLst>
          </p:cNvPr>
          <p:cNvSpPr txBox="1"/>
          <p:nvPr/>
        </p:nvSpPr>
        <p:spPr>
          <a:xfrm>
            <a:off x="9070026" y="6356350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1330263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5056BBF-0B1C-F853-07BA-8E85CAAB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907" y="116632"/>
            <a:ext cx="10137524" cy="8280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a-DK" b="1" dirty="0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Regression </a:t>
            </a:r>
            <a:r>
              <a:rPr lang="da-DK" b="1" dirty="0" err="1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analysis</a:t>
            </a:r>
            <a:endParaRPr lang="da-DK" b="1" dirty="0">
              <a:solidFill>
                <a:schemeClr val="accent1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4D08B314-A85A-CE51-30D9-0B12A91E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762421"/>
            <a:ext cx="7966067" cy="59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4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E55659-98C4-6286-933C-EB41493B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Sarcomere</a:t>
            </a:r>
            <a:r>
              <a:rPr lang="da-DK" sz="2400" b="1" dirty="0">
                <a:latin typeface="Roboto" panose="02000000000000000000" pitchFamily="2" charset="0"/>
                <a:ea typeface="Roboto" panose="02000000000000000000" pitchFamily="2" charset="0"/>
              </a:rPr>
              <a:t> variants </a:t>
            </a:r>
            <a:r>
              <a:rPr lang="da-DK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carriers</a:t>
            </a:r>
            <a:endParaRPr lang="da-DK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Younger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at HCM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onset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(by 13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years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More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likely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be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female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(OR 1.40)</a:t>
            </a:r>
          </a:p>
          <a:p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Lower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LV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ejection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fraction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(-2.2%-points)</a:t>
            </a:r>
          </a:p>
          <a:p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Lower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LVOT gradient(-17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mmHg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Higher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LV wall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thickness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(1.6 mm)</a:t>
            </a:r>
          </a:p>
          <a:p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Large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atria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(2 mm)</a:t>
            </a:r>
          </a:p>
          <a:p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Lower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peak oxygen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uptake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sz="24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-2.2 ml O</a:t>
            </a:r>
            <a:r>
              <a:rPr lang="en-US" sz="2400" kern="0" baseline="-25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2400" kern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/kg/min)</a:t>
            </a:r>
            <a:endParaRPr lang="da-DK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BB39711-4F86-8A7D-81C9-2D90B4A1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Summary of characteristics</a:t>
            </a:r>
            <a:endParaRPr lang="en-GB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13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Cardiac co-morbidities and adverse events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Comparison of mortality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0053BAF4-DB9B-4ABF-96B7-E84E5E6E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325563"/>
          </a:xfrm>
        </p:spPr>
        <p:txBody>
          <a:bodyPr/>
          <a:lstStyle/>
          <a:p>
            <a:pPr algn="ctr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5BF32269-0D21-0483-1C53-27720343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316" y="1081090"/>
            <a:ext cx="8665365" cy="5776910"/>
          </a:xfrm>
          <a:prstGeom prst="rect">
            <a:avLst/>
          </a:prstGeom>
        </p:spPr>
      </p:pic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43378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Comparing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cardiovascular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features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A38D1D5-E67A-A59B-C36A-494FFBAC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17" y="1081090"/>
            <a:ext cx="8665366" cy="5776910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A64A7AEF-7122-4874-A900-773D681CB83B}"/>
              </a:ext>
            </a:extLst>
          </p:cNvPr>
          <p:cNvSpPr txBox="1"/>
          <p:nvPr/>
        </p:nvSpPr>
        <p:spPr>
          <a:xfrm>
            <a:off x="0" y="6364615"/>
            <a:ext cx="2362200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Co-morbidities and adverse events</a:t>
            </a:r>
          </a:p>
        </p:txBody>
      </p:sp>
    </p:spTree>
    <p:extLst>
      <p:ext uri="{BB962C8B-B14F-4D97-AF65-F5344CB8AC3E}">
        <p14:creationId xmlns:p14="http://schemas.microsoft.com/office/powerpoint/2010/main" val="176193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31963-7DE9-4229-B1B9-B782F07F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Hypertrophic Cardiomyopathy in Sarcomere Variant Carriers and Non-Carriers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7BC3198-7356-46F0-A75E-0C331E52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smtClean="0"/>
              <a:t>15</a:t>
            </a:fld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FD1FA8-727E-CD0B-0ED3-BDD8B15E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537"/>
            <a:ext cx="10515600" cy="4351338"/>
          </a:xfrm>
        </p:spPr>
        <p:txBody>
          <a:bodyPr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b="1" dirty="0"/>
              <a:t>Research questions</a:t>
            </a:r>
            <a:endParaRPr lang="en-GB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How does prognosis compare during clinical follow-up?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Do these groups represent distinct phenotypes</a:t>
            </a:r>
            <a:r>
              <a:rPr lang="en-GB" sz="240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n-GB" sz="2400" dirty="0"/>
              <a:t>Can we identify specific sequences of events</a:t>
            </a:r>
          </a:p>
          <a:p>
            <a:pPr algn="ctr">
              <a:lnSpc>
                <a:spcPct val="150000"/>
              </a:lnSpc>
            </a:pPr>
            <a:r>
              <a:rPr lang="en-GB" sz="2400" dirty="0"/>
              <a:t>Can we identify </a:t>
            </a:r>
            <a:r>
              <a:rPr lang="en-GB" sz="2400" dirty="0">
                <a:solidFill>
                  <a:schemeClr val="accent6"/>
                </a:solidFill>
              </a:rPr>
              <a:t>low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C00000"/>
                </a:solidFill>
              </a:rPr>
              <a:t>high</a:t>
            </a:r>
            <a:r>
              <a:rPr lang="en-GB" sz="2400" dirty="0"/>
              <a:t> risk individuals?</a:t>
            </a:r>
          </a:p>
        </p:txBody>
      </p:sp>
      <p:pic>
        <p:nvPicPr>
          <p:cNvPr id="7" name="Billede 4">
            <a:extLst>
              <a:ext uri="{FF2B5EF4-FFF2-40B4-BE49-F238E27FC236}">
                <a16:creationId xmlns:a16="http://schemas.microsoft.com/office/drawing/2014/main" id="{727504F6-5C2C-D5C0-BA16-E35D336D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53" y="4368307"/>
            <a:ext cx="2845293" cy="28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LV obstruction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3470C62-ACB0-F22C-426B-ED71EB5B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7" y="998537"/>
            <a:ext cx="11718926" cy="585946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A98B3757-D2C5-853E-E20C-713DE1D57ECA}"/>
              </a:ext>
            </a:extLst>
          </p:cNvPr>
          <p:cNvSpPr txBox="1"/>
          <p:nvPr/>
        </p:nvSpPr>
        <p:spPr>
          <a:xfrm>
            <a:off x="0" y="6364615"/>
            <a:ext cx="2362200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Co-morbidities and adverse events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3DC41348-6327-17AA-7DB2-060904DBD79E}"/>
              </a:ext>
            </a:extLst>
          </p:cNvPr>
          <p:cNvSpPr/>
          <p:nvPr/>
        </p:nvSpPr>
        <p:spPr>
          <a:xfrm>
            <a:off x="6184900" y="698500"/>
            <a:ext cx="5638800" cy="615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7576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16BB52E7-5E1B-6428-9202-6BEBD728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Atrial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fibrillation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21F753D-971F-8604-1070-B7623CD9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9" y="822721"/>
            <a:ext cx="11441907" cy="5720954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974046C7-1320-C51C-75B6-1FC8E3715EFB}"/>
              </a:ext>
            </a:extLst>
          </p:cNvPr>
          <p:cNvSpPr txBox="1"/>
          <p:nvPr/>
        </p:nvSpPr>
        <p:spPr>
          <a:xfrm>
            <a:off x="0" y="6364615"/>
            <a:ext cx="2362200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Co-morbidities and adverse events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76813D19-134D-14A2-0DA2-C59E656A312F}"/>
              </a:ext>
            </a:extLst>
          </p:cNvPr>
          <p:cNvSpPr/>
          <p:nvPr/>
        </p:nvSpPr>
        <p:spPr>
          <a:xfrm>
            <a:off x="6184900" y="698500"/>
            <a:ext cx="5638800" cy="615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294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4CA033DC-8B1A-C5BF-EF92-48169294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LV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systolic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dysfunction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5887340F-4110-CDFF-81F5-7BD17661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7" y="1012824"/>
            <a:ext cx="11033126" cy="5516563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5B6173A5-216B-3BCF-6E4A-36CAEB5F58C9}"/>
              </a:ext>
            </a:extLst>
          </p:cNvPr>
          <p:cNvSpPr txBox="1"/>
          <p:nvPr/>
        </p:nvSpPr>
        <p:spPr>
          <a:xfrm>
            <a:off x="0" y="6364615"/>
            <a:ext cx="2362200" cy="493385"/>
          </a:xfrm>
          <a:prstGeom prst="rect">
            <a:avLst/>
          </a:prstGeom>
          <a:solidFill>
            <a:srgbClr val="78916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Co-morbidities and adverse events</a:t>
            </a: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10B437AA-5832-2952-143C-010B55EA8AA4}"/>
              </a:ext>
            </a:extLst>
          </p:cNvPr>
          <p:cNvSpPr/>
          <p:nvPr/>
        </p:nvSpPr>
        <p:spPr>
          <a:xfrm>
            <a:off x="6184900" y="698500"/>
            <a:ext cx="5638800" cy="6159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51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E55659-98C4-6286-933C-EB41493B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sz="2400" b="1" dirty="0">
                <a:latin typeface="Roboto" panose="02000000000000000000" pitchFamily="2" charset="0"/>
                <a:ea typeface="Roboto" panose="02000000000000000000" pitchFamily="2" charset="0"/>
              </a:rPr>
              <a:t>Non-</a:t>
            </a:r>
            <a:r>
              <a:rPr lang="da-DK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Sarcomeric</a:t>
            </a:r>
            <a:r>
              <a:rPr lang="da-DK" sz="2400" b="1" dirty="0">
                <a:latin typeface="Roboto" panose="02000000000000000000" pitchFamily="2" charset="0"/>
                <a:ea typeface="Roboto" panose="02000000000000000000" pitchFamily="2" charset="0"/>
              </a:rPr>
              <a:t> HCM</a:t>
            </a:r>
            <a:endParaRPr lang="da-DK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/>
              <a:t>Associated with classic cardiovascular co-morbidities</a:t>
            </a:r>
          </a:p>
          <a:p>
            <a:r>
              <a:rPr lang="en-US" dirty="0"/>
              <a:t>Associated with CV symptoms and obstructive phenotype</a:t>
            </a:r>
          </a:p>
          <a:p>
            <a:pPr marL="0" indent="0">
              <a:buNone/>
            </a:pPr>
            <a:endParaRPr lang="da-DK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da-DK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Sarcomeric</a:t>
            </a:r>
            <a:r>
              <a:rPr lang="da-DK" sz="2400" b="1" dirty="0">
                <a:latin typeface="Roboto" panose="02000000000000000000" pitchFamily="2" charset="0"/>
                <a:ea typeface="Roboto" panose="02000000000000000000" pitchFamily="2" charset="0"/>
              </a:rPr>
              <a:t> HCM</a:t>
            </a:r>
            <a:endParaRPr lang="da-DK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Cardiac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arrhythmias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(all types)</a:t>
            </a:r>
          </a:p>
          <a:p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LV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systolic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dysfunction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and HF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outcomes</a:t>
            </a:r>
            <a:endParaRPr lang="da-DK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Associated with ”End-stage HCM”-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phenotype</a:t>
            </a:r>
            <a:endParaRPr lang="da-DK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BB39711-4F86-8A7D-81C9-2D90B4A1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Summary of </a:t>
            </a:r>
            <a:r>
              <a:rPr lang="en-GB" sz="3200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co-morbidities and events</a:t>
            </a:r>
            <a:endParaRPr lang="en-GB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F872AD7-1D01-BDFD-67E4-0F68C1AF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b="1" smtClean="0"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en-GB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8B7DAE8-14CD-9A93-8808-8B79E6EA420E}"/>
              </a:ext>
            </a:extLst>
          </p:cNvPr>
          <p:cNvSpPr txBox="1">
            <a:spLocks/>
          </p:cNvSpPr>
          <p:nvPr/>
        </p:nvSpPr>
        <p:spPr>
          <a:xfrm>
            <a:off x="9905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Hypertrophic</a:t>
            </a:r>
            <a:r>
              <a:rPr lang="da-DK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cardiomyopathy</a:t>
            </a:r>
            <a:endParaRPr lang="da-DK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28712F01-3C54-C0C4-39C7-D0DE4B88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65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20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Cardiac co-morbidities and adverse events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Comparison of mortality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0053BAF4-DB9B-4ABF-96B7-E84E5E6E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325563"/>
          </a:xfrm>
        </p:spPr>
        <p:txBody>
          <a:bodyPr/>
          <a:lstStyle/>
          <a:p>
            <a:pPr algn="ctr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1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31963-7DE9-4229-B1B9-B782F07F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Hypertrophic Cardiomyopathy in Sarcomere Variant Carriers and Non-Carriers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7BC3198-7356-46F0-A75E-0C331E52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smtClean="0"/>
              <a:t>21</a:t>
            </a:fld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FD1FA8-727E-CD0B-0ED3-BDD8B15E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537"/>
            <a:ext cx="10515600" cy="4351338"/>
          </a:xfrm>
        </p:spPr>
        <p:txBody>
          <a:bodyPr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b="1" dirty="0"/>
              <a:t>Research questions</a:t>
            </a:r>
            <a:endParaRPr lang="en-GB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How does prognosis compare during clinical follow-up?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Do these groups represent distinct phenotypes</a:t>
            </a:r>
            <a:r>
              <a:rPr lang="en-GB" sz="240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n-GB" sz="2400" dirty="0"/>
              <a:t>Can we identify specific sequences of events</a:t>
            </a:r>
          </a:p>
          <a:p>
            <a:pPr algn="ctr">
              <a:lnSpc>
                <a:spcPct val="150000"/>
              </a:lnSpc>
            </a:pPr>
            <a:r>
              <a:rPr lang="en-GB" sz="2400" dirty="0"/>
              <a:t>Can we identify </a:t>
            </a:r>
            <a:r>
              <a:rPr lang="en-GB" sz="2400" dirty="0">
                <a:solidFill>
                  <a:schemeClr val="accent6"/>
                </a:solidFill>
              </a:rPr>
              <a:t>low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C00000"/>
                </a:solidFill>
              </a:rPr>
              <a:t>high</a:t>
            </a:r>
            <a:r>
              <a:rPr lang="en-GB" sz="2400" dirty="0"/>
              <a:t> risk individuals?</a:t>
            </a:r>
          </a:p>
        </p:txBody>
      </p:sp>
      <p:pic>
        <p:nvPicPr>
          <p:cNvPr id="7" name="Billede 4">
            <a:extLst>
              <a:ext uri="{FF2B5EF4-FFF2-40B4-BE49-F238E27FC236}">
                <a16:creationId xmlns:a16="http://schemas.microsoft.com/office/drawing/2014/main" id="{727504F6-5C2C-D5C0-BA16-E35D336D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53" y="4368307"/>
            <a:ext cx="2845293" cy="28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1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6D6D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88CB349-5378-8553-FD4D-FB0CB91B6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47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Clinical trajectories</a:t>
            </a:r>
            <a:endParaRPr lang="da-DK" sz="320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B6159BB-932D-4DCB-91C0-0F91DF8CA416}"/>
              </a:ext>
            </a:extLst>
          </p:cNvPr>
          <p:cNvSpPr txBox="1">
            <a:spLocks/>
          </p:cNvSpPr>
          <p:nvPr/>
        </p:nvSpPr>
        <p:spPr>
          <a:xfrm>
            <a:off x="838200" y="1792747"/>
            <a:ext cx="10515600" cy="3272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/>
              <a:t>What is the timing of cardiovascular features in the disease course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/>
              <a:t>How likely is the outcome to lead to other outcomes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A158DBC-D067-25F1-6F8E-C5E542299E97}"/>
              </a:ext>
            </a:extLst>
          </p:cNvPr>
          <p:cNvSpPr txBox="1"/>
          <p:nvPr/>
        </p:nvSpPr>
        <p:spPr>
          <a:xfrm>
            <a:off x="9527628" y="6243638"/>
            <a:ext cx="2664372" cy="614362"/>
          </a:xfrm>
          <a:prstGeom prst="rect">
            <a:avLst/>
          </a:prstGeom>
          <a:solidFill>
            <a:srgbClr val="C1A35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</p:spTree>
    <p:extLst>
      <p:ext uri="{BB962C8B-B14F-4D97-AF65-F5344CB8AC3E}">
        <p14:creationId xmlns:p14="http://schemas.microsoft.com/office/powerpoint/2010/main" val="244551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DC8092FC-2751-8E13-18CA-CF4B594D9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16" y="1131987"/>
            <a:ext cx="7823234" cy="521166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D786A02E-9B84-BF1A-BBD6-69836C931CD3}"/>
              </a:ext>
            </a:extLst>
          </p:cNvPr>
          <p:cNvSpPr txBox="1">
            <a:spLocks/>
          </p:cNvSpPr>
          <p:nvPr/>
        </p:nvSpPr>
        <p:spPr>
          <a:xfrm>
            <a:off x="438806" y="88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spc="7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Relative timing of cardiac features</a:t>
            </a:r>
            <a:endParaRPr lang="da-DK" sz="3600" dirty="0">
              <a:solidFill>
                <a:schemeClr val="accent1"/>
              </a:solidFill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1AC0295F-1938-F0A6-BC53-C3567242955A}"/>
              </a:ext>
            </a:extLst>
          </p:cNvPr>
          <p:cNvSpPr txBox="1"/>
          <p:nvPr/>
        </p:nvSpPr>
        <p:spPr>
          <a:xfrm>
            <a:off x="9527628" y="6243638"/>
            <a:ext cx="2664372" cy="614362"/>
          </a:xfrm>
          <a:prstGeom prst="rect">
            <a:avLst/>
          </a:prstGeom>
          <a:solidFill>
            <a:srgbClr val="C1A35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</p:spTree>
    <p:extLst>
      <p:ext uri="{BB962C8B-B14F-4D97-AF65-F5344CB8AC3E}">
        <p14:creationId xmlns:p14="http://schemas.microsoft.com/office/powerpoint/2010/main" val="1037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BBE05D50-E748-590D-F06B-5633F6938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54" y="1141072"/>
            <a:ext cx="7622304" cy="571692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00ABE58-F3CD-FBC1-6267-6394259BC557}"/>
              </a:ext>
            </a:extLst>
          </p:cNvPr>
          <p:cNvSpPr txBox="1">
            <a:spLocks/>
          </p:cNvSpPr>
          <p:nvPr/>
        </p:nvSpPr>
        <p:spPr>
          <a:xfrm>
            <a:off x="438806" y="88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pc="7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Chronological timing of cardiac features</a:t>
            </a:r>
            <a:endParaRPr lang="da-DK" dirty="0">
              <a:solidFill>
                <a:schemeClr val="accent1"/>
              </a:solidFill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F778038E-5248-9706-F279-3FDEE7967E98}"/>
              </a:ext>
            </a:extLst>
          </p:cNvPr>
          <p:cNvSpPr txBox="1"/>
          <p:nvPr/>
        </p:nvSpPr>
        <p:spPr>
          <a:xfrm>
            <a:off x="9527628" y="6243638"/>
            <a:ext cx="2664372" cy="614362"/>
          </a:xfrm>
          <a:prstGeom prst="rect">
            <a:avLst/>
          </a:prstGeom>
          <a:solidFill>
            <a:srgbClr val="C1A35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</p:spTree>
    <p:extLst>
      <p:ext uri="{BB962C8B-B14F-4D97-AF65-F5344CB8AC3E}">
        <p14:creationId xmlns:p14="http://schemas.microsoft.com/office/powerpoint/2010/main" val="300728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92D07DC-CEE4-D0D3-C1CF-55B054553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9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a-DK" sz="3200" b="1" dirty="0">
                <a:solidFill>
                  <a:schemeClr val="accent1"/>
                </a:solidFill>
              </a:rPr>
              <a:t>Can </a:t>
            </a:r>
            <a:r>
              <a:rPr lang="da-DK" sz="3200" b="1" dirty="0" err="1">
                <a:solidFill>
                  <a:schemeClr val="accent1"/>
                </a:solidFill>
              </a:rPr>
              <a:t>we</a:t>
            </a:r>
            <a:r>
              <a:rPr lang="da-DK" sz="3200" b="1" dirty="0">
                <a:solidFill>
                  <a:schemeClr val="accent1"/>
                </a:solidFill>
              </a:rPr>
              <a:t> </a:t>
            </a:r>
            <a:r>
              <a:rPr lang="da-DK" sz="3200" b="1" dirty="0" err="1">
                <a:solidFill>
                  <a:schemeClr val="accent1"/>
                </a:solidFill>
              </a:rPr>
              <a:t>identify</a:t>
            </a:r>
            <a:r>
              <a:rPr lang="da-DK" sz="3200" b="1" dirty="0">
                <a:solidFill>
                  <a:schemeClr val="accent1"/>
                </a:solidFill>
              </a:rPr>
              <a:t> </a:t>
            </a:r>
            <a:r>
              <a:rPr lang="da-DK" sz="3200" b="1" dirty="0" err="1">
                <a:solidFill>
                  <a:schemeClr val="accent1"/>
                </a:solidFill>
              </a:rPr>
              <a:t>specific</a:t>
            </a:r>
            <a:r>
              <a:rPr lang="da-DK" sz="3200" b="1" dirty="0">
                <a:solidFill>
                  <a:schemeClr val="accent1"/>
                </a:solidFill>
              </a:rPr>
              <a:t> </a:t>
            </a:r>
            <a:r>
              <a:rPr lang="da-DK" sz="3200" b="1" dirty="0" err="1">
                <a:solidFill>
                  <a:schemeClr val="accent1"/>
                </a:solidFill>
              </a:rPr>
              <a:t>clinical</a:t>
            </a:r>
            <a:r>
              <a:rPr lang="da-DK" sz="3200" b="1" dirty="0">
                <a:solidFill>
                  <a:schemeClr val="accent1"/>
                </a:solidFill>
              </a:rPr>
              <a:t> </a:t>
            </a:r>
            <a:r>
              <a:rPr lang="da-DK" sz="3200" b="1" dirty="0" err="1">
                <a:solidFill>
                  <a:schemeClr val="accent1"/>
                </a:solidFill>
              </a:rPr>
              <a:t>trajectories</a:t>
            </a:r>
            <a:r>
              <a:rPr lang="da-DK" sz="3200" b="1" dirty="0">
                <a:solidFill>
                  <a:schemeClr val="accent1"/>
                </a:solidFill>
              </a:rPr>
              <a:t>?</a:t>
            </a:r>
          </a:p>
          <a:p>
            <a:pPr marL="0" indent="0">
              <a:buNone/>
            </a:pPr>
            <a:r>
              <a:rPr lang="da-DK" dirty="0" err="1"/>
              <a:t>Diagnosis</a:t>
            </a:r>
            <a:r>
              <a:rPr lang="da-DK" dirty="0"/>
              <a:t> 1 -&gt; </a:t>
            </a:r>
            <a:r>
              <a:rPr lang="da-DK" dirty="0" err="1"/>
              <a:t>Diagnosis</a:t>
            </a:r>
            <a:r>
              <a:rPr lang="da-DK" dirty="0"/>
              <a:t> 2 -&gt; </a:t>
            </a:r>
            <a:r>
              <a:rPr lang="da-DK" dirty="0" err="1"/>
              <a:t>Diagnosis</a:t>
            </a:r>
            <a:r>
              <a:rPr lang="da-DK" dirty="0"/>
              <a:t> 3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C6EB0E9-44C0-A446-0A02-E445F9E2A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30"/>
          <a:stretch/>
        </p:blipFill>
        <p:spPr>
          <a:xfrm>
            <a:off x="2185987" y="2066756"/>
            <a:ext cx="7191375" cy="4791244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71868AB2-2340-5C6C-714E-A5FFFE3AE6BB}"/>
              </a:ext>
            </a:extLst>
          </p:cNvPr>
          <p:cNvSpPr txBox="1"/>
          <p:nvPr/>
        </p:nvSpPr>
        <p:spPr>
          <a:xfrm>
            <a:off x="9527628" y="6243638"/>
            <a:ext cx="2664372" cy="614362"/>
          </a:xfrm>
          <a:prstGeom prst="rect">
            <a:avLst/>
          </a:prstGeom>
          <a:solidFill>
            <a:srgbClr val="C1A35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</p:spTree>
    <p:extLst>
      <p:ext uri="{BB962C8B-B14F-4D97-AF65-F5344CB8AC3E}">
        <p14:creationId xmlns:p14="http://schemas.microsoft.com/office/powerpoint/2010/main" val="30206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24608718-3027-5DCE-F5F0-E7088FC1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9" y="1061967"/>
            <a:ext cx="11604861" cy="579603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7E0749C-691A-09D5-6E14-F7E1A4D5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907" y="116632"/>
            <a:ext cx="10137524" cy="828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da-DK" b="1" dirty="0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 Temporal Patterns and </a:t>
            </a:r>
            <a:r>
              <a:rPr lang="da-DK" b="1" dirty="0" err="1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Correlations</a:t>
            </a:r>
            <a:r>
              <a:rPr lang="da-DK" b="1" dirty="0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 </a:t>
            </a:r>
            <a:r>
              <a:rPr lang="da-DK" b="1" dirty="0" err="1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Between</a:t>
            </a:r>
            <a:r>
              <a:rPr lang="da-DK" b="1" dirty="0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 </a:t>
            </a:r>
            <a:r>
              <a:rPr lang="da-DK" b="1" dirty="0" err="1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Cardiovascular</a:t>
            </a:r>
            <a:r>
              <a:rPr lang="da-DK" b="1" dirty="0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 Features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25D5766D-B958-5B13-D22D-A4AB04203AAC}"/>
              </a:ext>
            </a:extLst>
          </p:cNvPr>
          <p:cNvSpPr txBox="1"/>
          <p:nvPr/>
        </p:nvSpPr>
        <p:spPr>
          <a:xfrm>
            <a:off x="9527628" y="6243638"/>
            <a:ext cx="2664372" cy="614362"/>
          </a:xfrm>
          <a:prstGeom prst="rect">
            <a:avLst/>
          </a:prstGeom>
          <a:solidFill>
            <a:srgbClr val="C1A35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</p:spTree>
    <p:extLst>
      <p:ext uri="{BB962C8B-B14F-4D97-AF65-F5344CB8AC3E}">
        <p14:creationId xmlns:p14="http://schemas.microsoft.com/office/powerpoint/2010/main" val="2291581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E55659-98C4-6286-933C-EB41493B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sz="2400" b="1" dirty="0">
                <a:latin typeface="Roboto" panose="02000000000000000000" pitchFamily="2" charset="0"/>
                <a:ea typeface="Roboto" panose="02000000000000000000" pitchFamily="2" charset="0"/>
              </a:rPr>
              <a:t>Non-</a:t>
            </a:r>
            <a:r>
              <a:rPr lang="da-DK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Sarcomeric</a:t>
            </a:r>
            <a:r>
              <a:rPr lang="da-DK" sz="2400" b="1" dirty="0">
                <a:latin typeface="Roboto" panose="02000000000000000000" pitchFamily="2" charset="0"/>
                <a:ea typeface="Roboto" panose="02000000000000000000" pitchFamily="2" charset="0"/>
              </a:rPr>
              <a:t> HCM</a:t>
            </a:r>
            <a:endParaRPr lang="da-DK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/>
              <a:t>Mostly dominated by HTN and Obstruction</a:t>
            </a:r>
          </a:p>
          <a:p>
            <a:r>
              <a:rPr lang="en-US" dirty="0"/>
              <a:t>HTN and Obstruction aren’t strongly correlated with occurrence of other/additional disease features</a:t>
            </a:r>
          </a:p>
          <a:p>
            <a:r>
              <a:rPr lang="en-US" dirty="0"/>
              <a:t>Most features occur during early follow-up</a:t>
            </a:r>
          </a:p>
          <a:p>
            <a:pPr marL="0" indent="0">
              <a:buNone/>
            </a:pPr>
            <a:endParaRPr lang="da-DK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da-DK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Sarcomeric</a:t>
            </a:r>
            <a:r>
              <a:rPr lang="da-DK" sz="2400" b="1" dirty="0">
                <a:latin typeface="Roboto" panose="02000000000000000000" pitchFamily="2" charset="0"/>
                <a:ea typeface="Roboto" panose="02000000000000000000" pitchFamily="2" charset="0"/>
              </a:rPr>
              <a:t> HCM</a:t>
            </a:r>
            <a:endParaRPr lang="da-DK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Cardiac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arrhythmias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and HF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prevalent</a:t>
            </a:r>
            <a:endParaRPr lang="da-DK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More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correlated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features (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especially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for AF)</a:t>
            </a:r>
          </a:p>
          <a:p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CV features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occur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throughout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2400" dirty="0" err="1">
                <a:latin typeface="Roboto" panose="02000000000000000000" pitchFamily="2" charset="0"/>
                <a:ea typeface="Roboto" panose="02000000000000000000" pitchFamily="2" charset="0"/>
              </a:rPr>
              <a:t>disease-course</a:t>
            </a:r>
            <a:r>
              <a:rPr lang="da-DK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BB39711-4F86-8A7D-81C9-2D90B4A1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Summary of </a:t>
            </a:r>
            <a:r>
              <a:rPr lang="en-GB" sz="3200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Clinical Trajectories</a:t>
            </a:r>
            <a:endParaRPr lang="en-GB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5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28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1009247" y="3332806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Cardiac co-morbidities and adverse events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Comparison of mortality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0053BAF4-DB9B-4ABF-96B7-E84E5E6E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325563"/>
          </a:xfrm>
        </p:spPr>
        <p:txBody>
          <a:bodyPr/>
          <a:lstStyle/>
          <a:p>
            <a:pPr algn="ctr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3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8B955C4B-3696-61F4-F192-9769B2BC1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8" b="20882"/>
          <a:stretch/>
        </p:blipFill>
        <p:spPr>
          <a:xfrm>
            <a:off x="2647791" y="1443038"/>
            <a:ext cx="6896417" cy="4504806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21290CCF-4E58-4B75-304E-23513FCFD993}"/>
              </a:ext>
            </a:extLst>
          </p:cNvPr>
          <p:cNvSpPr txBox="1"/>
          <p:nvPr/>
        </p:nvSpPr>
        <p:spPr>
          <a:xfrm>
            <a:off x="136525" y="6243140"/>
            <a:ext cx="1879767" cy="614860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Comparison of mortality</a:t>
            </a:r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EA12201-6A72-C161-A548-31CA4A04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12075372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Mortality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Sarcomeric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Non-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sarcomeric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HCM</a:t>
            </a:r>
          </a:p>
        </p:txBody>
      </p:sp>
    </p:spTree>
    <p:extLst>
      <p:ext uri="{BB962C8B-B14F-4D97-AF65-F5344CB8AC3E}">
        <p14:creationId xmlns:p14="http://schemas.microsoft.com/office/powerpoint/2010/main" val="21820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94F76080-57B5-AC3A-5CC5-FF8C8AB2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8" y="2025025"/>
            <a:ext cx="3064560" cy="3064560"/>
          </a:xfrm>
          <a:prstGeom prst="rect">
            <a:avLst/>
          </a:prstGeom>
        </p:spPr>
      </p:pic>
      <p:sp>
        <p:nvSpPr>
          <p:cNvPr id="30" name="Pladsholder til indhold 3">
            <a:extLst>
              <a:ext uri="{FF2B5EF4-FFF2-40B4-BE49-F238E27FC236}">
                <a16:creationId xmlns:a16="http://schemas.microsoft.com/office/drawing/2014/main" id="{108C9D09-439D-46E7-8689-37DD5D7F0AC8}"/>
              </a:ext>
            </a:extLst>
          </p:cNvPr>
          <p:cNvSpPr txBox="1">
            <a:spLocks/>
          </p:cNvSpPr>
          <p:nvPr/>
        </p:nvSpPr>
        <p:spPr>
          <a:xfrm>
            <a:off x="1486712" y="2085733"/>
            <a:ext cx="1296144" cy="2708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Normal heart</a:t>
            </a:r>
          </a:p>
        </p:txBody>
      </p:sp>
      <p:sp>
        <p:nvSpPr>
          <p:cNvPr id="31" name="Pladsholder til indhold 3">
            <a:extLst>
              <a:ext uri="{FF2B5EF4-FFF2-40B4-BE49-F238E27FC236}">
                <a16:creationId xmlns:a16="http://schemas.microsoft.com/office/drawing/2014/main" id="{FF09A0C2-2296-438C-A172-496A1D5D9005}"/>
              </a:ext>
            </a:extLst>
          </p:cNvPr>
          <p:cNvSpPr txBox="1">
            <a:spLocks/>
          </p:cNvSpPr>
          <p:nvPr/>
        </p:nvSpPr>
        <p:spPr>
          <a:xfrm>
            <a:off x="7763566" y="2101579"/>
            <a:ext cx="1798401" cy="2861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0000" indent="-27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34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6000" indent="-216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lang="da-DK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9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5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1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D7D7D"/>
              </a:buClr>
              <a:buFont typeface="Arial" panose="020B0604020202020204" pitchFamily="34" charset="0"/>
              <a:buChar char="•"/>
              <a:defRPr lang="da-DK"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18000" indent="-1800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808080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Cardiomyopathy</a:t>
            </a:r>
          </a:p>
        </p:txBody>
      </p:sp>
      <p:sp>
        <p:nvSpPr>
          <p:cNvPr id="33" name="Tekstfelt 32">
            <a:extLst>
              <a:ext uri="{FF2B5EF4-FFF2-40B4-BE49-F238E27FC236}">
                <a16:creationId xmlns:a16="http://schemas.microsoft.com/office/drawing/2014/main" id="{487637EF-A865-4971-A4CB-F7924D6435E2}"/>
              </a:ext>
            </a:extLst>
          </p:cNvPr>
          <p:cNvSpPr txBox="1"/>
          <p:nvPr/>
        </p:nvSpPr>
        <p:spPr>
          <a:xfrm>
            <a:off x="4386381" y="2041554"/>
            <a:ext cx="1691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err="1">
                <a:latin typeface="Roboto" panose="02000000000000000000" pitchFamily="2" charset="0"/>
                <a:ea typeface="Roboto" panose="02000000000000000000" pitchFamily="2" charset="0"/>
              </a:rPr>
              <a:t>Presymptomatic</a:t>
            </a:r>
            <a:endParaRPr lang="da-DK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4" name="Lige pilforbindelse 33">
            <a:extLst>
              <a:ext uri="{FF2B5EF4-FFF2-40B4-BE49-F238E27FC236}">
                <a16:creationId xmlns:a16="http://schemas.microsoft.com/office/drawing/2014/main" id="{63A87072-CE4C-4E4B-93EB-A5CD924CEDFF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9561967" y="1385472"/>
            <a:ext cx="721580" cy="859194"/>
          </a:xfrm>
          <a:prstGeom prst="straightConnector1">
            <a:avLst/>
          </a:prstGeom>
          <a:ln w="9525">
            <a:solidFill>
              <a:srgbClr val="1F2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felt 34">
            <a:extLst>
              <a:ext uri="{FF2B5EF4-FFF2-40B4-BE49-F238E27FC236}">
                <a16:creationId xmlns:a16="http://schemas.microsoft.com/office/drawing/2014/main" id="{949D496D-E250-4F71-80B9-B9DA0966826D}"/>
              </a:ext>
            </a:extLst>
          </p:cNvPr>
          <p:cNvSpPr txBox="1"/>
          <p:nvPr/>
        </p:nvSpPr>
        <p:spPr>
          <a:xfrm>
            <a:off x="10283547" y="1224888"/>
            <a:ext cx="1351268" cy="321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b="1" dirty="0">
                <a:solidFill>
                  <a:srgbClr val="F49F9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Heart</a:t>
            </a:r>
            <a:r>
              <a:rPr lang="en-GB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b="1" dirty="0">
                <a:solidFill>
                  <a:srgbClr val="F49F9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failure</a:t>
            </a:r>
          </a:p>
        </p:txBody>
      </p:sp>
      <p:sp>
        <p:nvSpPr>
          <p:cNvPr id="36" name="Tekstfelt 35">
            <a:extLst>
              <a:ext uri="{FF2B5EF4-FFF2-40B4-BE49-F238E27FC236}">
                <a16:creationId xmlns:a16="http://schemas.microsoft.com/office/drawing/2014/main" id="{1A827027-77B4-47F7-8A33-8DAF10E01D42}"/>
              </a:ext>
            </a:extLst>
          </p:cNvPr>
          <p:cNvSpPr txBox="1"/>
          <p:nvPr/>
        </p:nvSpPr>
        <p:spPr>
          <a:xfrm>
            <a:off x="10283547" y="1754130"/>
            <a:ext cx="1351268" cy="321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b="1" dirty="0">
                <a:solidFill>
                  <a:srgbClr val="AD8B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Arrhythmias</a:t>
            </a:r>
          </a:p>
        </p:txBody>
      </p:sp>
      <p:sp>
        <p:nvSpPr>
          <p:cNvPr id="37" name="Tekstfelt 36">
            <a:extLst>
              <a:ext uri="{FF2B5EF4-FFF2-40B4-BE49-F238E27FC236}">
                <a16:creationId xmlns:a16="http://schemas.microsoft.com/office/drawing/2014/main" id="{77D3BEDC-CD6D-4491-9709-FA730D5440BB}"/>
              </a:ext>
            </a:extLst>
          </p:cNvPr>
          <p:cNvSpPr txBox="1"/>
          <p:nvPr/>
        </p:nvSpPr>
        <p:spPr>
          <a:xfrm>
            <a:off x="10283547" y="2376780"/>
            <a:ext cx="1351268" cy="3211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Premature</a:t>
            </a:r>
          </a:p>
          <a:p>
            <a:r>
              <a:rPr lang="en-GB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Death</a:t>
            </a:r>
          </a:p>
        </p:txBody>
      </p:sp>
      <p:cxnSp>
        <p:nvCxnSpPr>
          <p:cNvPr id="38" name="Lige pilforbindelse 37">
            <a:extLst>
              <a:ext uri="{FF2B5EF4-FFF2-40B4-BE49-F238E27FC236}">
                <a16:creationId xmlns:a16="http://schemas.microsoft.com/office/drawing/2014/main" id="{3F62BD3F-B342-4BD9-B0D9-AA52D32D1453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9561967" y="1914714"/>
            <a:ext cx="721580" cy="329952"/>
          </a:xfrm>
          <a:prstGeom prst="straightConnector1">
            <a:avLst/>
          </a:prstGeom>
          <a:ln w="9525">
            <a:solidFill>
              <a:srgbClr val="1F2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Lige pilforbindelse 38">
            <a:extLst>
              <a:ext uri="{FF2B5EF4-FFF2-40B4-BE49-F238E27FC236}">
                <a16:creationId xmlns:a16="http://schemas.microsoft.com/office/drawing/2014/main" id="{EA5BAB88-1ACE-4FFC-974E-8D007373C949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9561967" y="2244666"/>
            <a:ext cx="721580" cy="292698"/>
          </a:xfrm>
          <a:prstGeom prst="straightConnector1">
            <a:avLst/>
          </a:prstGeom>
          <a:ln w="9525">
            <a:solidFill>
              <a:srgbClr val="1F2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tjerne: 5 takker 39">
            <a:extLst>
              <a:ext uri="{FF2B5EF4-FFF2-40B4-BE49-F238E27FC236}">
                <a16:creationId xmlns:a16="http://schemas.microsoft.com/office/drawing/2014/main" id="{B4528A89-580F-4AFC-ACC3-CD01C2C80C70}"/>
              </a:ext>
            </a:extLst>
          </p:cNvPr>
          <p:cNvSpPr/>
          <p:nvPr/>
        </p:nvSpPr>
        <p:spPr>
          <a:xfrm>
            <a:off x="2478531" y="4204701"/>
            <a:ext cx="288032" cy="270885"/>
          </a:xfrm>
          <a:prstGeom prst="star5">
            <a:avLst/>
          </a:prstGeom>
          <a:solidFill>
            <a:srgbClr val="FB8686"/>
          </a:solidFill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E1AC272A-FA66-48EC-87B3-278B869F3132}"/>
              </a:ext>
            </a:extLst>
          </p:cNvPr>
          <p:cNvGrpSpPr/>
          <p:nvPr/>
        </p:nvGrpSpPr>
        <p:grpSpPr>
          <a:xfrm>
            <a:off x="1540945" y="5089585"/>
            <a:ext cx="1225618" cy="270885"/>
            <a:chOff x="1540945" y="5089585"/>
            <a:chExt cx="1225618" cy="270885"/>
          </a:xfrm>
        </p:grpSpPr>
        <p:sp>
          <p:nvSpPr>
            <p:cNvPr id="42" name="Stjerne: 5 takker 41">
              <a:extLst>
                <a:ext uri="{FF2B5EF4-FFF2-40B4-BE49-F238E27FC236}">
                  <a16:creationId xmlns:a16="http://schemas.microsoft.com/office/drawing/2014/main" id="{B1414CCE-DBA6-4840-B1C1-1874BBD70DAD}"/>
                </a:ext>
              </a:extLst>
            </p:cNvPr>
            <p:cNvSpPr/>
            <p:nvPr/>
          </p:nvSpPr>
          <p:spPr>
            <a:xfrm>
              <a:off x="1540945" y="5089585"/>
              <a:ext cx="288032" cy="270885"/>
            </a:xfrm>
            <a:prstGeom prst="star5">
              <a:avLst/>
            </a:prstGeom>
            <a:solidFill>
              <a:srgbClr val="FB8686"/>
            </a:solidFill>
            <a:ln w="952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dirty="0" err="1">
                <a:latin typeface="Roboto" panose="02000000000000000000" pitchFamily="2" charset="0"/>
              </a:endParaRPr>
            </a:p>
          </p:txBody>
        </p:sp>
        <p:sp>
          <p:nvSpPr>
            <p:cNvPr id="43" name="Tekstfelt 42">
              <a:extLst>
                <a:ext uri="{FF2B5EF4-FFF2-40B4-BE49-F238E27FC236}">
                  <a16:creationId xmlns:a16="http://schemas.microsoft.com/office/drawing/2014/main" id="{6799FB6B-89A8-4588-B8AD-09A20F1E6BB2}"/>
                </a:ext>
              </a:extLst>
            </p:cNvPr>
            <p:cNvSpPr txBox="1"/>
            <p:nvPr/>
          </p:nvSpPr>
          <p:spPr>
            <a:xfrm>
              <a:off x="1852163" y="5089585"/>
              <a:ext cx="914400" cy="2708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Genetic and/or </a:t>
              </a:r>
            </a:p>
            <a:p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environmental vulnerability</a:t>
              </a:r>
            </a:p>
            <a:p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Toxic affection </a:t>
              </a:r>
            </a:p>
          </p:txBody>
        </p:sp>
      </p:grpSp>
      <p:grpSp>
        <p:nvGrpSpPr>
          <p:cNvPr id="44" name="Gruppe 43">
            <a:extLst>
              <a:ext uri="{FF2B5EF4-FFF2-40B4-BE49-F238E27FC236}">
                <a16:creationId xmlns:a16="http://schemas.microsoft.com/office/drawing/2014/main" id="{4B2D51EE-DC01-464B-B31F-641FC698F8BF}"/>
              </a:ext>
            </a:extLst>
          </p:cNvPr>
          <p:cNvGrpSpPr/>
          <p:nvPr/>
        </p:nvGrpSpPr>
        <p:grpSpPr>
          <a:xfrm>
            <a:off x="2855640" y="3429000"/>
            <a:ext cx="1549057" cy="465938"/>
            <a:chOff x="2855640" y="3429000"/>
            <a:chExt cx="1549057" cy="465938"/>
          </a:xfrm>
        </p:grpSpPr>
        <p:cxnSp>
          <p:nvCxnSpPr>
            <p:cNvPr id="45" name="Lige pilforbindelse 44">
              <a:extLst>
                <a:ext uri="{FF2B5EF4-FFF2-40B4-BE49-F238E27FC236}">
                  <a16:creationId xmlns:a16="http://schemas.microsoft.com/office/drawing/2014/main" id="{010E1907-8B42-4368-9FE1-C579FD0B7971}"/>
                </a:ext>
              </a:extLst>
            </p:cNvPr>
            <p:cNvCxnSpPr>
              <a:cxnSpLocks/>
            </p:cNvCxnSpPr>
            <p:nvPr/>
          </p:nvCxnSpPr>
          <p:spPr>
            <a:xfrm>
              <a:off x="2855640" y="3894938"/>
              <a:ext cx="1549057" cy="0"/>
            </a:xfrm>
            <a:prstGeom prst="straightConnector1">
              <a:avLst/>
            </a:prstGeom>
            <a:ln w="57150">
              <a:solidFill>
                <a:srgbClr val="1F29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felt 45">
              <a:extLst>
                <a:ext uri="{FF2B5EF4-FFF2-40B4-BE49-F238E27FC236}">
                  <a16:creationId xmlns:a16="http://schemas.microsoft.com/office/drawing/2014/main" id="{E171C2B3-A9E7-4A02-9F5A-3184DDEF7F32}"/>
                </a:ext>
              </a:extLst>
            </p:cNvPr>
            <p:cNvSpPr txBox="1"/>
            <p:nvPr/>
          </p:nvSpPr>
          <p:spPr>
            <a:xfrm>
              <a:off x="2855641" y="3429000"/>
              <a:ext cx="1529760" cy="424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</a:rPr>
                <a:t>LA dilation or other subtle abnormalities</a:t>
              </a:r>
            </a:p>
          </p:txBody>
        </p:sp>
      </p:grpSp>
      <p:grpSp>
        <p:nvGrpSpPr>
          <p:cNvPr id="47" name="Gruppe 46">
            <a:extLst>
              <a:ext uri="{FF2B5EF4-FFF2-40B4-BE49-F238E27FC236}">
                <a16:creationId xmlns:a16="http://schemas.microsoft.com/office/drawing/2014/main" id="{4F43A702-9C97-42FA-BC76-1BC298FDFD8A}"/>
              </a:ext>
            </a:extLst>
          </p:cNvPr>
          <p:cNvGrpSpPr/>
          <p:nvPr/>
        </p:nvGrpSpPr>
        <p:grpSpPr>
          <a:xfrm>
            <a:off x="6010672" y="3656339"/>
            <a:ext cx="1562377" cy="238599"/>
            <a:chOff x="6010672" y="3656339"/>
            <a:chExt cx="1562377" cy="238599"/>
          </a:xfrm>
        </p:grpSpPr>
        <p:cxnSp>
          <p:nvCxnSpPr>
            <p:cNvPr id="48" name="Lige pilforbindelse 47">
              <a:extLst>
                <a:ext uri="{FF2B5EF4-FFF2-40B4-BE49-F238E27FC236}">
                  <a16:creationId xmlns:a16="http://schemas.microsoft.com/office/drawing/2014/main" id="{9DCB3A71-97A7-45AE-B6C4-EC35795EDCB5}"/>
                </a:ext>
              </a:extLst>
            </p:cNvPr>
            <p:cNvCxnSpPr>
              <a:cxnSpLocks/>
            </p:cNvCxnSpPr>
            <p:nvPr/>
          </p:nvCxnSpPr>
          <p:spPr>
            <a:xfrm>
              <a:off x="6023992" y="3894938"/>
              <a:ext cx="1549057" cy="0"/>
            </a:xfrm>
            <a:prstGeom prst="straightConnector1">
              <a:avLst/>
            </a:prstGeom>
            <a:ln w="57150">
              <a:solidFill>
                <a:srgbClr val="1F29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kstfelt 48">
              <a:extLst>
                <a:ext uri="{FF2B5EF4-FFF2-40B4-BE49-F238E27FC236}">
                  <a16:creationId xmlns:a16="http://schemas.microsoft.com/office/drawing/2014/main" id="{44D4DA7F-1EEF-441A-A5EA-BF57E5791D92}"/>
                </a:ext>
              </a:extLst>
            </p:cNvPr>
            <p:cNvSpPr txBox="1"/>
            <p:nvPr/>
          </p:nvSpPr>
          <p:spPr>
            <a:xfrm>
              <a:off x="6010672" y="3656339"/>
              <a:ext cx="1529760" cy="2179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GB" sz="1200" dirty="0">
                  <a:latin typeface="Roboto" panose="02000000000000000000" pitchFamily="2" charset="0"/>
                  <a:ea typeface="Roboto" panose="02000000000000000000" pitchFamily="2" charset="0"/>
                </a:rPr>
                <a:t>Significant LVH</a:t>
              </a:r>
            </a:p>
          </p:txBody>
        </p: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C84C4BBD-1FD9-68CB-8C4B-F5C9A0BB8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Progression of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disease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AEC72D50-AF3D-7346-A926-59D1312076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98" y="1974457"/>
            <a:ext cx="3363764" cy="3363764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565102BA-0F7E-ADA9-1C48-671843E8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80884" y="1929573"/>
            <a:ext cx="3363764" cy="3363764"/>
          </a:xfrm>
          <a:prstGeom prst="rect">
            <a:avLst/>
          </a:prstGeom>
        </p:spPr>
      </p:pic>
      <p:sp>
        <p:nvSpPr>
          <p:cNvPr id="4" name="Bøjet pil 3">
            <a:extLst>
              <a:ext uri="{FF2B5EF4-FFF2-40B4-BE49-F238E27FC236}">
                <a16:creationId xmlns:a16="http://schemas.microsoft.com/office/drawing/2014/main" id="{E3142FAD-E988-8B70-D783-DEFE64D3BE4F}"/>
              </a:ext>
            </a:extLst>
          </p:cNvPr>
          <p:cNvSpPr/>
          <p:nvPr/>
        </p:nvSpPr>
        <p:spPr>
          <a:xfrm>
            <a:off x="872858" y="5089585"/>
            <a:ext cx="586788" cy="682521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6" grpId="0"/>
      <p:bldP spid="37" grpId="0"/>
      <p:bldP spid="40" grpId="0" animBg="1"/>
      <p:bldP spid="4" grpId="0" animBg="1"/>
      <p:bldP spid="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2">
            <a:extLst>
              <a:ext uri="{FF2B5EF4-FFF2-40B4-BE49-F238E27FC236}">
                <a16:creationId xmlns:a16="http://schemas.microsoft.com/office/drawing/2014/main" id="{F43D85CD-F6B5-0A4E-E26F-99A0EF3D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HCM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related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death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719105E-3DD7-E753-CB44-A74AB90B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69963"/>
            <a:ext cx="11176000" cy="5588000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8B171724-DAEE-1603-7E37-6E049820E89B}"/>
              </a:ext>
            </a:extLst>
          </p:cNvPr>
          <p:cNvSpPr txBox="1"/>
          <p:nvPr/>
        </p:nvSpPr>
        <p:spPr>
          <a:xfrm>
            <a:off x="136525" y="6243140"/>
            <a:ext cx="1879767" cy="614860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Comparison of mortality</a:t>
            </a:r>
          </a:p>
        </p:txBody>
      </p:sp>
    </p:spTree>
    <p:extLst>
      <p:ext uri="{BB962C8B-B14F-4D97-AF65-F5344CB8AC3E}">
        <p14:creationId xmlns:p14="http://schemas.microsoft.com/office/powerpoint/2010/main" val="200453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C92A4BE0-D16E-F4C4-8F16-0C7FCB9B8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820737"/>
            <a:ext cx="11645902" cy="5822951"/>
          </a:xfrm>
          <a:prstGeom prst="rect">
            <a:avLst/>
          </a:prstGeom>
        </p:spPr>
      </p:pic>
      <p:sp>
        <p:nvSpPr>
          <p:cNvPr id="6" name="Titel 2">
            <a:extLst>
              <a:ext uri="{FF2B5EF4-FFF2-40B4-BE49-F238E27FC236}">
                <a16:creationId xmlns:a16="http://schemas.microsoft.com/office/drawing/2014/main" id="{F43D85CD-F6B5-0A4E-E26F-99A0EF3D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" y="0"/>
            <a:ext cx="52578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All-cause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mortality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8B171724-DAEE-1603-7E37-6E049820E89B}"/>
              </a:ext>
            </a:extLst>
          </p:cNvPr>
          <p:cNvSpPr txBox="1"/>
          <p:nvPr/>
        </p:nvSpPr>
        <p:spPr>
          <a:xfrm>
            <a:off x="136525" y="6243140"/>
            <a:ext cx="1879767" cy="614860"/>
          </a:xfrm>
          <a:prstGeom prst="rect">
            <a:avLst/>
          </a:prstGeom>
          <a:solidFill>
            <a:srgbClr val="F9CCF9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Comparison of mortality</a:t>
            </a:r>
          </a:p>
        </p:txBody>
      </p:sp>
    </p:spTree>
    <p:extLst>
      <p:ext uri="{BB962C8B-B14F-4D97-AF65-F5344CB8AC3E}">
        <p14:creationId xmlns:p14="http://schemas.microsoft.com/office/powerpoint/2010/main" val="420767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BB39711-4F86-8A7D-81C9-2D90B4A1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Overall Summary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F4F73C9A-84B7-0B5A-48EF-DD633B9C4A18}"/>
              </a:ext>
            </a:extLst>
          </p:cNvPr>
          <p:cNvSpPr txBox="1">
            <a:spLocks/>
          </p:cNvSpPr>
          <p:nvPr/>
        </p:nvSpPr>
        <p:spPr>
          <a:xfrm>
            <a:off x="209550" y="169545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b="1" dirty="0"/>
              <a:t>Research questions</a:t>
            </a:r>
            <a:endParaRPr lang="en-GB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Are lifetime differences replicated if measured during clinical follow-up?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Do these groups represent distinct phenotypes</a:t>
            </a:r>
            <a:r>
              <a:rPr lang="en-GB" sz="240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n-GB" sz="2400" dirty="0"/>
              <a:t>Can we identify specific sequences of events</a:t>
            </a:r>
          </a:p>
          <a:p>
            <a:pPr algn="ctr">
              <a:lnSpc>
                <a:spcPct val="150000"/>
              </a:lnSpc>
            </a:pPr>
            <a:r>
              <a:rPr lang="en-GB" sz="2400" dirty="0"/>
              <a:t>Can we identify </a:t>
            </a:r>
            <a:r>
              <a:rPr lang="en-GB" sz="2400" dirty="0">
                <a:solidFill>
                  <a:schemeClr val="accent6"/>
                </a:solidFill>
              </a:rPr>
              <a:t>low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C00000"/>
                </a:solidFill>
              </a:rPr>
              <a:t>high</a:t>
            </a:r>
            <a:r>
              <a:rPr lang="en-GB" sz="2400" dirty="0"/>
              <a:t> risk individuals?</a:t>
            </a:r>
          </a:p>
        </p:txBody>
      </p:sp>
      <p:pic>
        <p:nvPicPr>
          <p:cNvPr id="8" name="Grafik 7" descr="Afkrydsning">
            <a:extLst>
              <a:ext uri="{FF2B5EF4-FFF2-40B4-BE49-F238E27FC236}">
                <a16:creationId xmlns:a16="http://schemas.microsoft.com/office/drawing/2014/main" id="{508FBF6A-5C14-1B9C-DE53-73C174DF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0775" y="2500313"/>
            <a:ext cx="514350" cy="514350"/>
          </a:xfrm>
          <a:prstGeom prst="rect">
            <a:avLst/>
          </a:prstGeom>
        </p:spPr>
      </p:pic>
      <p:pic>
        <p:nvPicPr>
          <p:cNvPr id="9" name="Grafik 8" descr="Afkrydsning">
            <a:extLst>
              <a:ext uri="{FF2B5EF4-FFF2-40B4-BE49-F238E27FC236}">
                <a16:creationId xmlns:a16="http://schemas.microsoft.com/office/drawing/2014/main" id="{AD0DE22B-5FB8-0476-B92D-A15BFEF0F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7287" y="3171825"/>
            <a:ext cx="514350" cy="514350"/>
          </a:xfrm>
          <a:prstGeom prst="rect">
            <a:avLst/>
          </a:prstGeom>
        </p:spPr>
      </p:pic>
      <p:pic>
        <p:nvPicPr>
          <p:cNvPr id="10" name="Grafik 9" descr="Afkrydsning">
            <a:extLst>
              <a:ext uri="{FF2B5EF4-FFF2-40B4-BE49-F238E27FC236}">
                <a16:creationId xmlns:a16="http://schemas.microsoft.com/office/drawing/2014/main" id="{868FD321-E982-0ADD-94E2-B7C2EFC48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761" y="3871120"/>
            <a:ext cx="514350" cy="514350"/>
          </a:xfrm>
          <a:prstGeom prst="rect">
            <a:avLst/>
          </a:prstGeom>
        </p:spPr>
      </p:pic>
      <p:pic>
        <p:nvPicPr>
          <p:cNvPr id="11" name="Grafik 10" descr="Afkrydsning">
            <a:extLst>
              <a:ext uri="{FF2B5EF4-FFF2-40B4-BE49-F238E27FC236}">
                <a16:creationId xmlns:a16="http://schemas.microsoft.com/office/drawing/2014/main" id="{50582EBA-FAAF-E915-5FB3-8125BD466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61" y="4529536"/>
            <a:ext cx="5143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FD1FA8-727E-CD0B-0ED3-BDD8B15E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77" y="1267762"/>
            <a:ext cx="10859123" cy="4743813"/>
          </a:xfrm>
        </p:spPr>
        <p:txBody>
          <a:bodyPr numCol="3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400" b="1" dirty="0" err="1">
                <a:solidFill>
                  <a:schemeClr val="accent1"/>
                </a:solidFill>
              </a:rPr>
              <a:t>Rigshospitalet</a:t>
            </a:r>
            <a:endParaRPr lang="en-GB" sz="1400" b="1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/>
              <a:t>Henning Bundgaard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/>
              <a:t>Alex </a:t>
            </a:r>
            <a:r>
              <a:rPr lang="en-GB" sz="1200" dirty="0" err="1"/>
              <a:t>Hørby</a:t>
            </a:r>
            <a:r>
              <a:rPr lang="en-GB" sz="1200" dirty="0"/>
              <a:t> Christensen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/>
              <a:t>Anna </a:t>
            </a:r>
            <a:r>
              <a:rPr lang="en-GB" sz="1200" dirty="0" err="1"/>
              <a:t>Axelsson</a:t>
            </a:r>
            <a:r>
              <a:rPr lang="en-GB" sz="1200" dirty="0"/>
              <a:t> Raja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400" b="1" dirty="0">
                <a:solidFill>
                  <a:schemeClr val="accent1"/>
                </a:solidFill>
              </a:rPr>
              <a:t>Brigham and </a:t>
            </a:r>
            <a:r>
              <a:rPr lang="en-GB" sz="1400" b="1" dirty="0" err="1">
                <a:solidFill>
                  <a:schemeClr val="accent1"/>
                </a:solidFill>
              </a:rPr>
              <a:t>Womens</a:t>
            </a:r>
            <a:endParaRPr lang="en-GB" sz="1400" b="1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/>
              <a:t>Carolyn Y. Ho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/>
              <a:t>Neal Lakdawala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b="1" dirty="0" err="1">
                <a:solidFill>
                  <a:schemeClr val="accent1"/>
                </a:solidFill>
              </a:rPr>
              <a:t>SHaRe</a:t>
            </a:r>
            <a:endParaRPr lang="en-GB" sz="1200" b="1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100" dirty="0"/>
              <a:t>All </a:t>
            </a:r>
            <a:r>
              <a:rPr lang="en-GB" sz="1100" dirty="0" err="1"/>
              <a:t>SHaRe</a:t>
            </a:r>
            <a:r>
              <a:rPr lang="en-GB" sz="1100" dirty="0"/>
              <a:t> investigators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400" b="1" dirty="0">
                <a:solidFill>
                  <a:schemeClr val="accent1"/>
                </a:solidFill>
              </a:rPr>
              <a:t>Funding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 err="1"/>
              <a:t>Rigshospitalets</a:t>
            </a:r>
            <a:r>
              <a:rPr lang="en-GB" sz="1200" dirty="0"/>
              <a:t> </a:t>
            </a:r>
            <a:r>
              <a:rPr lang="en-GB" sz="1200" dirty="0" err="1"/>
              <a:t>Forskningspulje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 err="1"/>
              <a:t>Hjertecentrets</a:t>
            </a:r>
            <a:r>
              <a:rPr lang="en-GB" sz="1200" dirty="0"/>
              <a:t> </a:t>
            </a:r>
            <a:r>
              <a:rPr lang="en-GB" sz="1200" dirty="0" err="1"/>
              <a:t>Forskningsudvalg</a:t>
            </a:r>
            <a:endParaRPr lang="en-GB" sz="1200" dirty="0"/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/>
              <a:t>NORDFORSK (PM-Heart)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 err="1"/>
              <a:t>Fonden</a:t>
            </a:r>
            <a:r>
              <a:rPr lang="en-GB" sz="1200" dirty="0"/>
              <a:t> </a:t>
            </a:r>
            <a:r>
              <a:rPr lang="en-GB" sz="1200" dirty="0" err="1"/>
              <a:t>af</a:t>
            </a:r>
            <a:r>
              <a:rPr lang="en-GB" sz="1200" dirty="0"/>
              <a:t> 1. </a:t>
            </a:r>
            <a:r>
              <a:rPr lang="en-GB" sz="1200" dirty="0" err="1"/>
              <a:t>december</a:t>
            </a:r>
            <a:r>
              <a:rPr lang="en-GB" sz="1200" dirty="0"/>
              <a:t> 1997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GB" sz="1200" dirty="0"/>
              <a:t>Danish Cardiovascular Academy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924B147-1556-51EC-389F-093958EFC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725" y="4290710"/>
            <a:ext cx="2580630" cy="172086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D31963-7DE9-4229-B1B9-B782F07F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265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C00000"/>
                </a:solidFill>
              </a:rPr>
              <a:t>Acknowledgements</a:t>
            </a:r>
            <a:endParaRPr lang="en-GB" sz="3600" dirty="0">
              <a:solidFill>
                <a:srgbClr val="C00000"/>
              </a:solidFill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7BC3198-7356-46F0-A75E-0C331E52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smtClean="0"/>
              <a:t>33</a:t>
            </a:fld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D0CCDC-DF63-28DB-547D-64D414E3B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7780413"/>
              </p:ext>
            </p:extLst>
          </p:nvPr>
        </p:nvGraphicFramePr>
        <p:xfrm>
          <a:off x="3356475" y="1502403"/>
          <a:ext cx="3207232" cy="3212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1481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78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409F27F-96F1-4AED-8352-EFFE369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35</a:t>
            </a:fld>
            <a:endParaRPr lang="en-GB" dirty="0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5C9422F0-3DF0-4A6D-BAB5-430798419F54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F42808-A8F2-FCD6-4E03-5D97196E134B}"/>
              </a:ext>
            </a:extLst>
          </p:cNvPr>
          <p:cNvSpPr txBox="1">
            <a:spLocks/>
          </p:cNvSpPr>
          <p:nvPr/>
        </p:nvSpPr>
        <p:spPr>
          <a:xfrm>
            <a:off x="638175" y="1333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endParaRPr lang="en-GB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E2FDB7C5-59AD-C872-C519-64D3B026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998845"/>
            <a:ext cx="10515599" cy="5277490"/>
          </a:xfrm>
          <a:prstGeom prst="rect">
            <a:avLst/>
          </a:prstGeom>
        </p:spPr>
      </p:pic>
      <p:sp>
        <p:nvSpPr>
          <p:cNvPr id="19" name="Tekstfelt 18">
            <a:extLst>
              <a:ext uri="{FF2B5EF4-FFF2-40B4-BE49-F238E27FC236}">
                <a16:creationId xmlns:a16="http://schemas.microsoft.com/office/drawing/2014/main" id="{961060B1-51CC-6E06-DCA2-B58AA485D0CF}"/>
              </a:ext>
            </a:extLst>
          </p:cNvPr>
          <p:cNvSpPr txBox="1"/>
          <p:nvPr/>
        </p:nvSpPr>
        <p:spPr>
          <a:xfrm>
            <a:off x="3943351" y="178593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N = 2715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56AB38CA-0102-70D4-03A5-A5CF9E9E92D8}"/>
              </a:ext>
            </a:extLst>
          </p:cNvPr>
          <p:cNvSpPr txBox="1"/>
          <p:nvPr/>
        </p:nvSpPr>
        <p:spPr>
          <a:xfrm>
            <a:off x="3943350" y="342900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N = 2739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A336554F-D552-51BE-B0D9-6B9F0050E8C8}"/>
              </a:ext>
            </a:extLst>
          </p:cNvPr>
          <p:cNvSpPr txBox="1"/>
          <p:nvPr/>
        </p:nvSpPr>
        <p:spPr>
          <a:xfrm>
            <a:off x="638174" y="361366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N = 10,120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2BF2476B-F3A3-7AC5-D4B4-1E1FF4DEDE92}"/>
              </a:ext>
            </a:extLst>
          </p:cNvPr>
          <p:cNvSpPr txBox="1"/>
          <p:nvPr/>
        </p:nvSpPr>
        <p:spPr>
          <a:xfrm>
            <a:off x="9059632" y="2153125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N = 1581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C45B3C21-2A75-4758-F294-DA82E773C26F}"/>
              </a:ext>
            </a:extLst>
          </p:cNvPr>
          <p:cNvSpPr txBox="1"/>
          <p:nvPr/>
        </p:nvSpPr>
        <p:spPr>
          <a:xfrm>
            <a:off x="9059631" y="2847366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N = 780</a:t>
            </a:r>
          </a:p>
        </p:txBody>
      </p:sp>
      <p:sp>
        <p:nvSpPr>
          <p:cNvPr id="24" name="Tekstfelt 23">
            <a:extLst>
              <a:ext uri="{FF2B5EF4-FFF2-40B4-BE49-F238E27FC236}">
                <a16:creationId xmlns:a16="http://schemas.microsoft.com/office/drawing/2014/main" id="{A4567BCF-D8C8-B56B-22F1-B093C77DA7E8}"/>
              </a:ext>
            </a:extLst>
          </p:cNvPr>
          <p:cNvSpPr txBox="1"/>
          <p:nvPr/>
        </p:nvSpPr>
        <p:spPr>
          <a:xfrm>
            <a:off x="9076438" y="3275111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N = 110</a:t>
            </a:r>
          </a:p>
        </p:txBody>
      </p:sp>
      <p:sp>
        <p:nvSpPr>
          <p:cNvPr id="25" name="Tekstfelt 24">
            <a:extLst>
              <a:ext uri="{FF2B5EF4-FFF2-40B4-BE49-F238E27FC236}">
                <a16:creationId xmlns:a16="http://schemas.microsoft.com/office/drawing/2014/main" id="{A4F18A45-AB29-8833-FECF-C1810B955486}"/>
              </a:ext>
            </a:extLst>
          </p:cNvPr>
          <p:cNvSpPr txBox="1"/>
          <p:nvPr/>
        </p:nvSpPr>
        <p:spPr>
          <a:xfrm>
            <a:off x="9105317" y="3559832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N = 109</a:t>
            </a: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DB854966-9AD2-F0A0-DC8B-9391012AD502}"/>
              </a:ext>
            </a:extLst>
          </p:cNvPr>
          <p:cNvSpPr txBox="1"/>
          <p:nvPr/>
        </p:nvSpPr>
        <p:spPr>
          <a:xfrm>
            <a:off x="9150395" y="3844553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N = 57</a:t>
            </a: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297D1818-D800-FF38-2798-712408B63E8C}"/>
              </a:ext>
            </a:extLst>
          </p:cNvPr>
          <p:cNvSpPr txBox="1"/>
          <p:nvPr/>
        </p:nvSpPr>
        <p:spPr>
          <a:xfrm>
            <a:off x="9105317" y="4100184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N = 34</a:t>
            </a: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0805AE9A-459B-9B94-505D-0526FDD7A294}"/>
              </a:ext>
            </a:extLst>
          </p:cNvPr>
          <p:cNvSpPr txBox="1"/>
          <p:nvPr/>
        </p:nvSpPr>
        <p:spPr>
          <a:xfrm>
            <a:off x="9150394" y="4397097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N = 29</a:t>
            </a: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955FE22B-6F28-260A-57F9-CEE3771D1422}"/>
              </a:ext>
            </a:extLst>
          </p:cNvPr>
          <p:cNvSpPr txBox="1"/>
          <p:nvPr/>
        </p:nvSpPr>
        <p:spPr>
          <a:xfrm>
            <a:off x="9166592" y="4634719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N = 8</a:t>
            </a: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5AD3CFE7-6651-F520-D947-F02049567884}"/>
              </a:ext>
            </a:extLst>
          </p:cNvPr>
          <p:cNvSpPr txBox="1"/>
          <p:nvPr/>
        </p:nvSpPr>
        <p:spPr>
          <a:xfrm>
            <a:off x="9140233" y="4922815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/>
              <a:t>N = 7</a:t>
            </a:r>
          </a:p>
        </p:txBody>
      </p:sp>
    </p:spTree>
    <p:extLst>
      <p:ext uri="{BB962C8B-B14F-4D97-AF65-F5344CB8AC3E}">
        <p14:creationId xmlns:p14="http://schemas.microsoft.com/office/powerpoint/2010/main" val="1193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88863BBA-3E22-85CC-9519-A09ED00802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14" y="1368807"/>
            <a:ext cx="6058535" cy="538162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B6A32F3A-402B-B155-2200-635B65E0C00F}"/>
              </a:ext>
            </a:extLst>
          </p:cNvPr>
          <p:cNvSpPr txBox="1">
            <a:spLocks/>
          </p:cNvSpPr>
          <p:nvPr/>
        </p:nvSpPr>
        <p:spPr>
          <a:xfrm>
            <a:off x="218089" y="-52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Common pairs (supp)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32822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33064B7A-0F12-6546-FE60-5CEEAC0A19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52" y="712852"/>
            <a:ext cx="6918095" cy="6145148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90C450A9-F949-35C1-2815-3D762E006939}"/>
              </a:ext>
            </a:extLst>
          </p:cNvPr>
          <p:cNvSpPr txBox="1">
            <a:spLocks/>
          </p:cNvSpPr>
          <p:nvPr/>
        </p:nvSpPr>
        <p:spPr>
          <a:xfrm>
            <a:off x="218089" y="-52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pc="7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Common feature triplets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1932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indendørs, person, seng, baby&#10;&#10;Automatisk genereret beskrivelse">
            <a:extLst>
              <a:ext uri="{FF2B5EF4-FFF2-40B4-BE49-F238E27FC236}">
                <a16:creationId xmlns:a16="http://schemas.microsoft.com/office/drawing/2014/main" id="{09C93406-17AE-4CA6-BD15-79E542AEDA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40"/>
          <a:stretch/>
        </p:blipFill>
        <p:spPr>
          <a:xfrm>
            <a:off x="0" y="0"/>
            <a:ext cx="6905626" cy="6863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ED80758-238B-439B-829C-CCBA9EB9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Timing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5975289-A422-4FB5-9303-9C467B8C8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June 21, 2022</a:t>
            </a:r>
            <a:endParaRPr lang="en-GB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5441678-31B8-4CF3-B6E8-DF1834CD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38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3CB7EF1-6900-442D-9478-699DD303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94"/>
          <a:stretch/>
        </p:blipFill>
        <p:spPr>
          <a:xfrm>
            <a:off x="6398382" y="1"/>
            <a:ext cx="579361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17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B063F8F-32A7-79BD-B48D-40056982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Disease trajectories</a:t>
            </a:r>
            <a:endParaRPr lang="da-DK" sz="32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004A842-B0E5-90C1-D536-43326039D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3394" y="2676160"/>
            <a:ext cx="1471613" cy="147161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93FAA45-D40E-9398-ED1B-F86C96B85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832" y="2676162"/>
            <a:ext cx="1471612" cy="1471612"/>
          </a:xfrm>
          <a:prstGeom prst="rect">
            <a:avLst/>
          </a:prstGeom>
        </p:spPr>
      </p:pic>
      <p:pic>
        <p:nvPicPr>
          <p:cNvPr id="19" name="Grafik 18" descr="Gravsten">
            <a:extLst>
              <a:ext uri="{FF2B5EF4-FFF2-40B4-BE49-F238E27FC236}">
                <a16:creationId xmlns:a16="http://schemas.microsoft.com/office/drawing/2014/main" id="{1C2FFBE3-CA11-B835-FFFC-BE6FF6BF6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0983" y="2743119"/>
            <a:ext cx="1237541" cy="123754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BC8B4A1-C3E0-B164-EAEF-D6F2EF8AB3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7344" y="2693193"/>
            <a:ext cx="1471613" cy="14716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096D649-C6F8-B222-A25C-74A30880EA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65804" y="2600246"/>
            <a:ext cx="1471611" cy="1471611"/>
          </a:xfrm>
          <a:prstGeom prst="rect">
            <a:avLst/>
          </a:prstGeom>
        </p:spPr>
      </p:pic>
      <p:pic>
        <p:nvPicPr>
          <p:cNvPr id="24" name="Billede 23">
            <a:extLst>
              <a:ext uri="{FF2B5EF4-FFF2-40B4-BE49-F238E27FC236}">
                <a16:creationId xmlns:a16="http://schemas.microsoft.com/office/drawing/2014/main" id="{EAD962D1-084D-3FD6-D334-9A2E96DB34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3338" y="2546658"/>
            <a:ext cx="1198902" cy="1601114"/>
          </a:xfrm>
          <a:prstGeom prst="rect">
            <a:avLst/>
          </a:prstGeom>
        </p:spPr>
      </p:pic>
      <p:sp>
        <p:nvSpPr>
          <p:cNvPr id="25" name="Tekstfelt 24">
            <a:extLst>
              <a:ext uri="{FF2B5EF4-FFF2-40B4-BE49-F238E27FC236}">
                <a16:creationId xmlns:a16="http://schemas.microsoft.com/office/drawing/2014/main" id="{9B2E0E54-8BAB-744A-1848-D2E0CE2C8136}"/>
              </a:ext>
            </a:extLst>
          </p:cNvPr>
          <p:cNvSpPr txBox="1"/>
          <p:nvPr/>
        </p:nvSpPr>
        <p:spPr>
          <a:xfrm>
            <a:off x="324963" y="4147772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/>
              <a:t>Preclinical</a:t>
            </a:r>
            <a:r>
              <a:rPr lang="da-DK" dirty="0"/>
              <a:t> </a:t>
            </a:r>
            <a:r>
              <a:rPr lang="da-DK" dirty="0" err="1"/>
              <a:t>disease</a:t>
            </a:r>
            <a:endParaRPr lang="da-DK" dirty="0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97E578CF-5206-64B7-981B-6D60414242CB}"/>
              </a:ext>
            </a:extLst>
          </p:cNvPr>
          <p:cNvSpPr txBox="1"/>
          <p:nvPr/>
        </p:nvSpPr>
        <p:spPr>
          <a:xfrm>
            <a:off x="2074114" y="4164806"/>
            <a:ext cx="165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LVOT obstruction</a:t>
            </a:r>
          </a:p>
          <a:p>
            <a:pPr algn="ctr"/>
            <a:r>
              <a:rPr lang="da-DK" dirty="0" err="1"/>
              <a:t>Dyspnea</a:t>
            </a:r>
            <a:endParaRPr lang="da-DK" dirty="0"/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978DE8DE-94B4-EC1D-EABC-BA3B8FCC7330}"/>
              </a:ext>
            </a:extLst>
          </p:cNvPr>
          <p:cNvSpPr txBox="1"/>
          <p:nvPr/>
        </p:nvSpPr>
        <p:spPr>
          <a:xfrm>
            <a:off x="4040525" y="4164806"/>
            <a:ext cx="165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AF</a:t>
            </a:r>
          </a:p>
          <a:p>
            <a:pPr algn="ctr"/>
            <a:r>
              <a:rPr lang="da-DK" dirty="0"/>
              <a:t>Stroke</a:t>
            </a:r>
          </a:p>
          <a:p>
            <a:pPr algn="ctr"/>
            <a:r>
              <a:rPr lang="da-DK" dirty="0"/>
              <a:t>NSVT</a:t>
            </a:r>
          </a:p>
        </p:txBody>
      </p:sp>
      <p:sp>
        <p:nvSpPr>
          <p:cNvPr id="28" name="Tekstfelt 27">
            <a:extLst>
              <a:ext uri="{FF2B5EF4-FFF2-40B4-BE49-F238E27FC236}">
                <a16:creationId xmlns:a16="http://schemas.microsoft.com/office/drawing/2014/main" id="{E6F6BF87-25E5-76B9-E037-89F41A7E5BBD}"/>
              </a:ext>
            </a:extLst>
          </p:cNvPr>
          <p:cNvSpPr txBox="1"/>
          <p:nvPr/>
        </p:nvSpPr>
        <p:spPr>
          <a:xfrm>
            <a:off x="6265876" y="4147772"/>
            <a:ext cx="165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err="1"/>
              <a:t>Malignant</a:t>
            </a:r>
            <a:r>
              <a:rPr lang="da-DK" dirty="0"/>
              <a:t> </a:t>
            </a:r>
            <a:r>
              <a:rPr lang="da-DK" dirty="0" err="1"/>
              <a:t>arrhythmias</a:t>
            </a:r>
            <a:endParaRPr lang="da-DK" dirty="0"/>
          </a:p>
          <a:p>
            <a:pPr algn="ctr"/>
            <a:r>
              <a:rPr lang="da-DK" dirty="0"/>
              <a:t>ICD</a:t>
            </a: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E453D7EB-D433-E575-D2D8-6549BE2D9F05}"/>
              </a:ext>
            </a:extLst>
          </p:cNvPr>
          <p:cNvSpPr txBox="1"/>
          <p:nvPr/>
        </p:nvSpPr>
        <p:spPr>
          <a:xfrm>
            <a:off x="8173113" y="4123949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HF</a:t>
            </a:r>
          </a:p>
          <a:p>
            <a:pPr algn="ctr"/>
            <a:r>
              <a:rPr lang="da-DK" dirty="0" err="1"/>
              <a:t>Transplant</a:t>
            </a:r>
            <a:endParaRPr lang="da-DK" dirty="0"/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56C30305-84D4-4674-51CD-79F754BEDD01}"/>
              </a:ext>
            </a:extLst>
          </p:cNvPr>
          <p:cNvSpPr txBox="1"/>
          <p:nvPr/>
        </p:nvSpPr>
        <p:spPr>
          <a:xfrm>
            <a:off x="9737415" y="414777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Death</a:t>
            </a: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543E7986-C19E-103B-85BB-72B79C5CA338}"/>
              </a:ext>
            </a:extLst>
          </p:cNvPr>
          <p:cNvSpPr txBox="1"/>
          <p:nvPr/>
        </p:nvSpPr>
        <p:spPr>
          <a:xfrm>
            <a:off x="9527628" y="6243638"/>
            <a:ext cx="2664372" cy="614362"/>
          </a:xfrm>
          <a:prstGeom prst="rect">
            <a:avLst/>
          </a:prstGeom>
          <a:solidFill>
            <a:srgbClr val="C1A35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</p:spTree>
    <p:extLst>
      <p:ext uri="{BB962C8B-B14F-4D97-AF65-F5344CB8AC3E}">
        <p14:creationId xmlns:p14="http://schemas.microsoft.com/office/powerpoint/2010/main" val="44694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D01BFE-C85B-A78B-A3B2-BC94F1250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4006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</a:rPr>
              <a:t>Genetic</a:t>
            </a:r>
            <a:r>
              <a:rPr lang="da-DK" sz="3600" b="1" dirty="0">
                <a:solidFill>
                  <a:schemeClr val="accent1"/>
                </a:solidFill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</a:rPr>
              <a:t>contribution</a:t>
            </a:r>
            <a:r>
              <a:rPr lang="da-DK" sz="3600" b="1" dirty="0">
                <a:solidFill>
                  <a:schemeClr val="accent1"/>
                </a:solidFill>
              </a:rPr>
              <a:t> to </a:t>
            </a:r>
            <a:r>
              <a:rPr lang="da-DK" sz="3600" b="1" dirty="0" err="1">
                <a:solidFill>
                  <a:schemeClr val="accent1"/>
                </a:solidFill>
              </a:rPr>
              <a:t>disease</a:t>
            </a:r>
            <a:endParaRPr lang="da-DK" sz="3600" b="1" dirty="0">
              <a:solidFill>
                <a:schemeClr val="accent1"/>
              </a:solidFill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C210D2AC-2EE8-A7D0-EDB0-F48F44E8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smtClean="0"/>
              <a:t>4</a:t>
            </a:fld>
            <a:endParaRPr lang="en-GB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75071863-88D2-40CA-B82E-35F1A51F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186" y="2070851"/>
            <a:ext cx="6651625" cy="4448814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3670A008-9702-4D80-A3F0-0DE6295FB116}"/>
              </a:ext>
            </a:extLst>
          </p:cNvPr>
          <p:cNvSpPr txBox="1"/>
          <p:nvPr/>
        </p:nvSpPr>
        <p:spPr>
          <a:xfrm>
            <a:off x="9202994" y="3695093"/>
            <a:ext cx="2989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58ED5"/>
                </a:solidFill>
              </a:rPr>
              <a:t>Large effect variants (rare)</a:t>
            </a:r>
            <a:endParaRPr lang="en-GB" dirty="0">
              <a:solidFill>
                <a:srgbClr val="77933C"/>
              </a:solidFill>
            </a:endParaRPr>
          </a:p>
          <a:p>
            <a:r>
              <a:rPr lang="en-GB" dirty="0">
                <a:solidFill>
                  <a:srgbClr val="77933C"/>
                </a:solidFill>
              </a:rPr>
              <a:t>Intermediate effect variants</a:t>
            </a:r>
          </a:p>
          <a:p>
            <a:r>
              <a:rPr lang="en-GB" dirty="0">
                <a:solidFill>
                  <a:srgbClr val="632523"/>
                </a:solidFill>
              </a:rPr>
              <a:t>Common variants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4791F2C-D2DD-4DA0-950B-64588FDF92E0}"/>
              </a:ext>
            </a:extLst>
          </p:cNvPr>
          <p:cNvSpPr txBox="1"/>
          <p:nvPr/>
        </p:nvSpPr>
        <p:spPr>
          <a:xfrm>
            <a:off x="3551066" y="1424520"/>
            <a:ext cx="254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LP/P variants in sarcomere genes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DDF4391E-C746-4FEE-ACB4-26AFCE9B4C8E}"/>
              </a:ext>
            </a:extLst>
          </p:cNvPr>
          <p:cNvSpPr txBox="1"/>
          <p:nvPr/>
        </p:nvSpPr>
        <p:spPr>
          <a:xfrm>
            <a:off x="6570408" y="1747685"/>
            <a:ext cx="254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“Non-</a:t>
            </a:r>
            <a:r>
              <a:rPr lang="en-GB" b="1" dirty="0" err="1">
                <a:solidFill>
                  <a:srgbClr val="C00000"/>
                </a:solidFill>
              </a:rPr>
              <a:t>sarcomeric</a:t>
            </a:r>
            <a:r>
              <a:rPr lang="en-GB" b="1" dirty="0">
                <a:solidFill>
                  <a:srgbClr val="C00000"/>
                </a:solidFill>
              </a:rPr>
              <a:t> HCM”</a:t>
            </a:r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FF8C789-6BEC-4AA8-87E6-922D8C274C52}"/>
              </a:ext>
            </a:extLst>
          </p:cNvPr>
          <p:cNvCxnSpPr>
            <a:cxnSpLocks/>
          </p:cNvCxnSpPr>
          <p:nvPr/>
        </p:nvCxnSpPr>
        <p:spPr>
          <a:xfrm>
            <a:off x="6263937" y="1424520"/>
            <a:ext cx="0" cy="50951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4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5A3D0935-D8A3-72AD-C0AA-EDAA09EC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26" y="0"/>
            <a:ext cx="4752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39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A0E96E69-2774-8207-3672-1F0E79C2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5375"/>
            <a:ext cx="7772400" cy="5177790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969DF9D3-19FB-12A1-C164-D2637CB50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95375"/>
            <a:ext cx="7772400" cy="5177790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67A8C18B-0532-8A01-368A-00FB0BFFD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95375"/>
            <a:ext cx="7772400" cy="51777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4A6144F-5783-0A3B-BA88-44FB70A7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47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Outcomes in </a:t>
            </a:r>
            <a:r>
              <a:rPr lang="en-GB" sz="3200" spc="70" dirty="0" err="1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endParaRPr lang="da-DK" sz="3200" dirty="0"/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AF519DEB-7980-A701-3BFC-7AE159F3CC97}"/>
              </a:ext>
            </a:extLst>
          </p:cNvPr>
          <p:cNvSpPr txBox="1"/>
          <p:nvPr/>
        </p:nvSpPr>
        <p:spPr>
          <a:xfrm>
            <a:off x="7916388" y="6340475"/>
            <a:ext cx="3121974" cy="501650"/>
          </a:xfrm>
          <a:prstGeom prst="rect">
            <a:avLst/>
          </a:prstGeom>
          <a:solidFill>
            <a:srgbClr val="C1A35B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Clinical trajectories </a:t>
            </a:r>
          </a:p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and outcomes</a:t>
            </a:r>
          </a:p>
        </p:txBody>
      </p:sp>
    </p:spTree>
    <p:extLst>
      <p:ext uri="{BB962C8B-B14F-4D97-AF65-F5344CB8AC3E}">
        <p14:creationId xmlns:p14="http://schemas.microsoft.com/office/powerpoint/2010/main" val="24573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5E620D9B-B7A1-44F3-ADA5-2D3C351C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2" y="2266780"/>
            <a:ext cx="5928888" cy="2324439"/>
          </a:xfrm>
          <a:prstGeom prst="rect">
            <a:avLst/>
          </a:prstGeom>
        </p:spPr>
      </p:pic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9D18962-7A5E-4472-87C1-D0F4CF6D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27750"/>
            <a:ext cx="2743200" cy="365125"/>
          </a:xfrm>
        </p:spPr>
        <p:txBody>
          <a:bodyPr/>
          <a:lstStyle/>
          <a:p>
            <a:fld id="{4985AF4A-BBC8-4CC5-9004-D86A4BC29600}" type="slidenum">
              <a:rPr lang="en-GB" smtClean="0"/>
              <a:t>5</a:t>
            </a:fld>
            <a:endParaRPr lang="en-GB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A2978C0D-C470-A7B0-A864-44DD09773DA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Previously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from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FB5B2C5A-85C3-7667-F664-26526F287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38" y="1414463"/>
            <a:ext cx="4476161" cy="54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31963-7DE9-4229-B1B9-B782F07F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spc="70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Hypertrophic Cardiomyopathy in Sarcomere Variant Carriers and Non-Carriers</a:t>
            </a:r>
            <a:endParaRPr lang="en-GB" sz="3200" dirty="0">
              <a:solidFill>
                <a:srgbClr val="C00000"/>
              </a:solidFill>
            </a:endParaRPr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D7BC3198-7356-46F0-A75E-0C331E529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F8E77-AC1F-4297-9201-CE6101973503}" type="slidenum">
              <a:rPr lang="en-GB" smtClean="0"/>
              <a:t>6</a:t>
            </a:fld>
            <a:endParaRPr lang="en-GB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FD1FA8-727E-CD0B-0ED3-BDD8B15E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537"/>
            <a:ext cx="10515600" cy="4351338"/>
          </a:xfrm>
        </p:spPr>
        <p:txBody>
          <a:bodyPr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b="1" dirty="0"/>
              <a:t>Research questions</a:t>
            </a:r>
            <a:endParaRPr lang="en-GB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How does prognosis compare during clinical follow-up?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Do these groups represent distinct phenotypes</a:t>
            </a:r>
            <a:r>
              <a:rPr lang="en-GB" sz="240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n-GB" sz="2400" dirty="0"/>
              <a:t>Can we identify specific sequences of events</a:t>
            </a:r>
          </a:p>
          <a:p>
            <a:pPr algn="ctr">
              <a:lnSpc>
                <a:spcPct val="150000"/>
              </a:lnSpc>
            </a:pPr>
            <a:r>
              <a:rPr lang="en-GB" sz="2400" dirty="0"/>
              <a:t>Can we identify </a:t>
            </a:r>
            <a:r>
              <a:rPr lang="en-GB" sz="2400" dirty="0">
                <a:solidFill>
                  <a:schemeClr val="accent6"/>
                </a:solidFill>
              </a:rPr>
              <a:t>low</a:t>
            </a:r>
            <a:r>
              <a:rPr lang="en-GB" sz="2400" dirty="0"/>
              <a:t> and </a:t>
            </a:r>
            <a:r>
              <a:rPr lang="en-GB" sz="2400" dirty="0">
                <a:solidFill>
                  <a:srgbClr val="C00000"/>
                </a:solidFill>
              </a:rPr>
              <a:t>high</a:t>
            </a:r>
            <a:r>
              <a:rPr lang="en-GB" sz="2400" dirty="0"/>
              <a:t> risk individuals?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4593631D-8C0F-ADF5-626A-D45527ABB130}"/>
              </a:ext>
            </a:extLst>
          </p:cNvPr>
          <p:cNvSpPr txBox="1"/>
          <p:nvPr/>
        </p:nvSpPr>
        <p:spPr>
          <a:xfrm>
            <a:off x="6634842" y="5174563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 err="1">
                <a:solidFill>
                  <a:schemeClr val="accent1"/>
                </a:solidFill>
              </a:rPr>
              <a:t>Who</a:t>
            </a:r>
            <a:r>
              <a:rPr lang="da-DK" sz="2800" b="1" dirty="0">
                <a:solidFill>
                  <a:schemeClr val="accent1"/>
                </a:solidFill>
              </a:rPr>
              <a:t> to </a:t>
            </a:r>
            <a:r>
              <a:rPr lang="da-DK" sz="2800" b="1" dirty="0" err="1">
                <a:solidFill>
                  <a:schemeClr val="accent1"/>
                </a:solidFill>
              </a:rPr>
              <a:t>treat</a:t>
            </a:r>
            <a:endParaRPr lang="da-DK" sz="2800" b="1" dirty="0">
              <a:solidFill>
                <a:schemeClr val="accent1"/>
              </a:solidFill>
            </a:endParaRPr>
          </a:p>
          <a:p>
            <a:pPr algn="ctr"/>
            <a:r>
              <a:rPr lang="da-DK" sz="2800" b="1" dirty="0" err="1">
                <a:solidFill>
                  <a:schemeClr val="accent1"/>
                </a:solidFill>
              </a:rPr>
              <a:t>When</a:t>
            </a:r>
            <a:r>
              <a:rPr lang="da-DK" sz="2800" b="1" dirty="0">
                <a:solidFill>
                  <a:schemeClr val="accent1"/>
                </a:solidFill>
              </a:rPr>
              <a:t> to </a:t>
            </a:r>
            <a:r>
              <a:rPr lang="da-DK" sz="2800" b="1" dirty="0" err="1">
                <a:solidFill>
                  <a:schemeClr val="accent1"/>
                </a:solidFill>
              </a:rPr>
              <a:t>treat</a:t>
            </a:r>
            <a:endParaRPr lang="da-DK" sz="2800" b="1" dirty="0">
              <a:solidFill>
                <a:schemeClr val="accent1"/>
              </a:solidFill>
            </a:endParaRPr>
          </a:p>
          <a:p>
            <a:pPr algn="ctr"/>
            <a:r>
              <a:rPr lang="da-DK" sz="2800" b="1" dirty="0">
                <a:solidFill>
                  <a:schemeClr val="accent1"/>
                </a:solidFill>
              </a:rPr>
              <a:t>How to </a:t>
            </a:r>
            <a:r>
              <a:rPr lang="da-DK" sz="2800" b="1" dirty="0" err="1">
                <a:solidFill>
                  <a:schemeClr val="accent1"/>
                </a:solidFill>
              </a:rPr>
              <a:t>treat</a:t>
            </a:r>
            <a:endParaRPr lang="da-DK" sz="2800" b="1" dirty="0">
              <a:solidFill>
                <a:schemeClr val="accent1"/>
              </a:solidFill>
            </a:endParaRPr>
          </a:p>
        </p:txBody>
      </p:sp>
      <p:pic>
        <p:nvPicPr>
          <p:cNvPr id="7" name="Billede 4">
            <a:extLst>
              <a:ext uri="{FF2B5EF4-FFF2-40B4-BE49-F238E27FC236}">
                <a16:creationId xmlns:a16="http://schemas.microsoft.com/office/drawing/2014/main" id="{727504F6-5C2C-D5C0-BA16-E35D336D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53" y="4368307"/>
            <a:ext cx="2845293" cy="28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5CDF1B3-9911-493A-90C3-247CFD63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5AF4A-BBC8-4CC5-9004-D86A4BC29600}" type="slidenum">
              <a:rPr lang="en-GB" smtClean="0"/>
              <a:t>7</a:t>
            </a:fld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DE5FCCD-EB70-4923-8224-34400A95CCB8}"/>
              </a:ext>
            </a:extLst>
          </p:cNvPr>
          <p:cNvSpPr/>
          <p:nvPr/>
        </p:nvSpPr>
        <p:spPr>
          <a:xfrm>
            <a:off x="6041301" y="3114556"/>
            <a:ext cx="2235847" cy="1172107"/>
          </a:xfrm>
          <a:prstGeom prst="rect">
            <a:avLst/>
          </a:prstGeom>
          <a:solidFill>
            <a:srgbClr val="C1A35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ktangel: afrundede hjørner 6">
            <a:extLst>
              <a:ext uri="{FF2B5EF4-FFF2-40B4-BE49-F238E27FC236}">
                <a16:creationId xmlns:a16="http://schemas.microsoft.com/office/drawing/2014/main" id="{13DB2A84-F600-4A8A-B0D4-81A09A31994E}"/>
              </a:ext>
            </a:extLst>
          </p:cNvPr>
          <p:cNvSpPr/>
          <p:nvPr/>
        </p:nvSpPr>
        <p:spPr>
          <a:xfrm>
            <a:off x="622300" y="3114556"/>
            <a:ext cx="3676456" cy="1172107"/>
          </a:xfrm>
          <a:prstGeom prst="roundRect">
            <a:avLst>
              <a:gd name="adj" fmla="val 50000"/>
            </a:avLst>
          </a:prstGeom>
          <a:solidFill>
            <a:srgbClr val="33477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CF7B67A-7C14-4786-A9FC-CBE7A16B109E}"/>
              </a:ext>
            </a:extLst>
          </p:cNvPr>
          <p:cNvSpPr/>
          <p:nvPr/>
        </p:nvSpPr>
        <p:spPr>
          <a:xfrm>
            <a:off x="3384505" y="3114556"/>
            <a:ext cx="2667453" cy="1172107"/>
          </a:xfrm>
          <a:prstGeom prst="rect">
            <a:avLst/>
          </a:prstGeom>
          <a:solidFill>
            <a:srgbClr val="78916B"/>
          </a:solidFill>
          <a:ln w="9525">
            <a:solidFill>
              <a:srgbClr val="1F4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ktangel: afrundede hjørner 13">
            <a:extLst>
              <a:ext uri="{FF2B5EF4-FFF2-40B4-BE49-F238E27FC236}">
                <a16:creationId xmlns:a16="http://schemas.microsoft.com/office/drawing/2014/main" id="{26605E87-4D59-4C14-B68F-343AF77B1ED6}"/>
              </a:ext>
            </a:extLst>
          </p:cNvPr>
          <p:cNvSpPr/>
          <p:nvPr/>
        </p:nvSpPr>
        <p:spPr>
          <a:xfrm>
            <a:off x="8025724" y="3114556"/>
            <a:ext cx="2699696" cy="1172107"/>
          </a:xfrm>
          <a:prstGeom prst="roundRect">
            <a:avLst>
              <a:gd name="adj" fmla="val 50000"/>
            </a:avLst>
          </a:prstGeom>
          <a:solidFill>
            <a:srgbClr val="F9CCF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37BB066-3B65-4B07-98B8-92039E16AD41}"/>
              </a:ext>
            </a:extLst>
          </p:cNvPr>
          <p:cNvSpPr txBox="1"/>
          <p:nvPr/>
        </p:nvSpPr>
        <p:spPr>
          <a:xfrm>
            <a:off x="997301" y="3429000"/>
            <a:ext cx="1674174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7596659F-556B-4266-BB8A-0363DCF8AE4A}"/>
              </a:ext>
            </a:extLst>
          </p:cNvPr>
          <p:cNvSpPr txBox="1"/>
          <p:nvPr/>
        </p:nvSpPr>
        <p:spPr>
          <a:xfrm>
            <a:off x="4063505" y="3247081"/>
            <a:ext cx="1275806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Cardiac co-morbidities and adverse events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6DB9BF77-F136-455E-B295-A9118BB9AA51}"/>
              </a:ext>
            </a:extLst>
          </p:cNvPr>
          <p:cNvSpPr txBox="1"/>
          <p:nvPr/>
        </p:nvSpPr>
        <p:spPr>
          <a:xfrm>
            <a:off x="6479628" y="3209807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Correlations and temporal patterns of CV features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DEDF8564-5B50-45C0-8582-13C94DD9645F}"/>
              </a:ext>
            </a:extLst>
          </p:cNvPr>
          <p:cNvSpPr txBox="1"/>
          <p:nvPr/>
        </p:nvSpPr>
        <p:spPr>
          <a:xfrm>
            <a:off x="9045339" y="3469659"/>
            <a:ext cx="1368152" cy="4618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Comparison of mortality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45E5D3-670C-4C08-8FE1-D8320962941D}"/>
              </a:ext>
            </a:extLst>
          </p:cNvPr>
          <p:cNvSpPr/>
          <p:nvPr/>
        </p:nvSpPr>
        <p:spPr>
          <a:xfrm>
            <a:off x="5282088" y="3114556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0053BAF4-DB9B-4ABF-96B7-E84E5E6E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5"/>
            <a:ext cx="10515600" cy="1325563"/>
          </a:xfrm>
        </p:spPr>
        <p:txBody>
          <a:bodyPr/>
          <a:lstStyle/>
          <a:p>
            <a:pPr algn="ctr"/>
            <a:r>
              <a:rPr lang="da-DK" dirty="0"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70ADFFB-2367-4A64-AE52-B3F82FCC64DE}"/>
              </a:ext>
            </a:extLst>
          </p:cNvPr>
          <p:cNvSpPr/>
          <p:nvPr/>
        </p:nvSpPr>
        <p:spPr>
          <a:xfrm>
            <a:off x="7813613" y="311455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1150EAF-D387-4DBE-9C28-83FC71BE548F}"/>
              </a:ext>
            </a:extLst>
          </p:cNvPr>
          <p:cNvSpPr/>
          <p:nvPr/>
        </p:nvSpPr>
        <p:spPr>
          <a:xfrm>
            <a:off x="2835038" y="3122925"/>
            <a:ext cx="1139495" cy="1172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a-DK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4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C463142-1112-15B5-8448-4F043E28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527" y="1062135"/>
            <a:ext cx="3762945" cy="5649109"/>
          </a:xfrm>
          <a:prstGeom prst="rect">
            <a:avLst/>
          </a:prstGeom>
        </p:spPr>
      </p:pic>
      <p:sp>
        <p:nvSpPr>
          <p:cNvPr id="6" name="Titel 2">
            <a:extLst>
              <a:ext uri="{FF2B5EF4-FFF2-40B4-BE49-F238E27FC236}">
                <a16:creationId xmlns:a16="http://schemas.microsoft.com/office/drawing/2014/main" id="{A433C2E1-13BA-EE6F-7B9B-D3E4A558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r>
              <a:rPr lang="da-DK" sz="3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a-DK" sz="36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Cohort</a:t>
            </a:r>
            <a:endParaRPr lang="da-DK" sz="3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kstfelt 1">
            <a:extLst>
              <a:ext uri="{FF2B5EF4-FFF2-40B4-BE49-F238E27FC236}">
                <a16:creationId xmlns:a16="http://schemas.microsoft.com/office/drawing/2014/main" id="{5456B9AA-BC87-4EF5-F699-DEF35B5445FC}"/>
              </a:ext>
            </a:extLst>
          </p:cNvPr>
          <p:cNvSpPr txBox="1"/>
          <p:nvPr/>
        </p:nvSpPr>
        <p:spPr>
          <a:xfrm>
            <a:off x="9070026" y="6356350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198580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3CDD4976-38DB-44E0-834C-E6219301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907" y="116632"/>
            <a:ext cx="10137524" cy="82800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a-DK" b="1" dirty="0" err="1">
                <a:solidFill>
                  <a:schemeClr val="accent1"/>
                </a:solidFill>
                <a:latin typeface="+mn-lt"/>
                <a:ea typeface="Cambria" panose="02040503050406030204" pitchFamily="18" charset="0"/>
              </a:rPr>
              <a:t>Demographics</a:t>
            </a:r>
            <a:endParaRPr lang="da-DK" b="1" dirty="0">
              <a:solidFill>
                <a:schemeClr val="accent1"/>
              </a:solidFill>
              <a:latin typeface="+mn-lt"/>
              <a:ea typeface="Cambria" panose="020405030504060302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60BD5C1-2120-FF5B-0EEF-77783C47B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00" y="921034"/>
            <a:ext cx="7452000" cy="5936966"/>
          </a:xfrm>
          <a:prstGeom prst="rect">
            <a:avLst/>
          </a:prstGeom>
        </p:spPr>
      </p:pic>
      <p:pic>
        <p:nvPicPr>
          <p:cNvPr id="6" name="Pladsholder til indhold 6">
            <a:extLst>
              <a:ext uri="{FF2B5EF4-FFF2-40B4-BE49-F238E27FC236}">
                <a16:creationId xmlns:a16="http://schemas.microsoft.com/office/drawing/2014/main" id="{DB856634-C7C2-47B9-494C-7FB006E6F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784" y="779422"/>
            <a:ext cx="1091530" cy="1091530"/>
          </a:xfr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A83CCA4B-C08A-4C50-6461-EB33F2BD8240}"/>
              </a:ext>
            </a:extLst>
          </p:cNvPr>
          <p:cNvSpPr txBox="1"/>
          <p:nvPr/>
        </p:nvSpPr>
        <p:spPr>
          <a:xfrm>
            <a:off x="9070026" y="6356350"/>
            <a:ext cx="3121974" cy="501650"/>
          </a:xfrm>
          <a:prstGeom prst="rect">
            <a:avLst/>
          </a:prstGeom>
          <a:solidFill>
            <a:srgbClr val="33477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Characteristics of study population</a:t>
            </a:r>
          </a:p>
        </p:txBody>
      </p:sp>
    </p:spTree>
    <p:extLst>
      <p:ext uri="{BB962C8B-B14F-4D97-AF65-F5344CB8AC3E}">
        <p14:creationId xmlns:p14="http://schemas.microsoft.com/office/powerpoint/2010/main" val="237266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794</Words>
  <Application>Microsoft Macintosh PowerPoint</Application>
  <PresentationFormat>Widescreen</PresentationFormat>
  <Paragraphs>205</Paragraphs>
  <Slides>41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Office-tema</vt:lpstr>
      <vt:lpstr>PowerPoint-præsentation</vt:lpstr>
      <vt:lpstr>PowerPoint-præsentation</vt:lpstr>
      <vt:lpstr>Progression of disease</vt:lpstr>
      <vt:lpstr>Genetic contribution to disease</vt:lpstr>
      <vt:lpstr>PowerPoint-præsentation</vt:lpstr>
      <vt:lpstr>Hypertrophic Cardiomyopathy in Sarcomere Variant Carriers and Non-Carriers</vt:lpstr>
      <vt:lpstr>Agenda</vt:lpstr>
      <vt:lpstr>Study Cohort</vt:lpstr>
      <vt:lpstr>Demographics</vt:lpstr>
      <vt:lpstr>Cardiac function and remodelling</vt:lpstr>
      <vt:lpstr>Regression analysis</vt:lpstr>
      <vt:lpstr>Summary of characteristics</vt:lpstr>
      <vt:lpstr>Agenda</vt:lpstr>
      <vt:lpstr>Comparing cardiovascular features</vt:lpstr>
      <vt:lpstr>Hypertrophic Cardiomyopathy in Sarcomere Variant Carriers and Non-Carriers</vt:lpstr>
      <vt:lpstr>LV obstruction</vt:lpstr>
      <vt:lpstr>Atrial fibrillation</vt:lpstr>
      <vt:lpstr>LV systolic dysfunction</vt:lpstr>
      <vt:lpstr>Summary of co-morbidities and events</vt:lpstr>
      <vt:lpstr>Agenda</vt:lpstr>
      <vt:lpstr>Hypertrophic Cardiomyopathy in Sarcomere Variant Carriers and Non-Carriers</vt:lpstr>
      <vt:lpstr>Clinical trajectories</vt:lpstr>
      <vt:lpstr>PowerPoint-præsentation</vt:lpstr>
      <vt:lpstr>PowerPoint-præsentation</vt:lpstr>
      <vt:lpstr>PowerPoint-præsentation</vt:lpstr>
      <vt:lpstr> Temporal Patterns and Correlations Between Cardiovascular Features</vt:lpstr>
      <vt:lpstr>Summary of Clinical Trajectories</vt:lpstr>
      <vt:lpstr>Agenda</vt:lpstr>
      <vt:lpstr>Mortality in Sarcomeric vs Non-sarcomeric HCM</vt:lpstr>
      <vt:lpstr>HCM related death</vt:lpstr>
      <vt:lpstr>All-cause mortality</vt:lpstr>
      <vt:lpstr>Overall Summary</vt:lpstr>
      <vt:lpstr>Acknowledgements</vt:lpstr>
      <vt:lpstr>PowerPoint-præsentation</vt:lpstr>
      <vt:lpstr>PowerPoint-præsentation</vt:lpstr>
      <vt:lpstr>PowerPoint-præsentation</vt:lpstr>
      <vt:lpstr>PowerPoint-præsentation</vt:lpstr>
      <vt:lpstr>Timing</vt:lpstr>
      <vt:lpstr>Disease trajectories</vt:lpstr>
      <vt:lpstr>PowerPoint-præsentation</vt:lpstr>
      <vt:lpstr>Outcomes in SHaRe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Christoffer Vissing</dc:creator>
  <cp:lastModifiedBy>Christoffer Vissing</cp:lastModifiedBy>
  <cp:revision>10</cp:revision>
  <dcterms:created xsi:type="dcterms:W3CDTF">2023-05-11T15:52:13Z</dcterms:created>
  <dcterms:modified xsi:type="dcterms:W3CDTF">2023-05-16T19:03:22Z</dcterms:modified>
</cp:coreProperties>
</file>